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Bricolage Grotesque" panose="020B0604020202020204" charset="0"/>
      <p:regular r:id="rId23"/>
    </p:embeddedFont>
    <p:embeddedFont>
      <p:font typeface="Canva Sans" panose="020B0604020202020204" charset="0"/>
      <p:regular r:id="rId24"/>
    </p:embeddedFont>
    <p:embeddedFont>
      <p:font typeface="Canva Sans Bold" panose="020B0604020202020204" charset="0"/>
      <p:regular r:id="rId25"/>
    </p:embeddedFont>
    <p:embeddedFont>
      <p:font typeface="Comic Sans Bold" panose="020B0604020202020204" charset="0"/>
      <p:regular r:id="rId26"/>
    </p:embeddedFont>
    <p:embeddedFont>
      <p:font typeface="Open Sans 1" panose="020B0604020202020204" charset="0"/>
      <p:regular r:id="rId27"/>
    </p:embeddedFont>
    <p:embeddedFont>
      <p:font typeface="Open Sans 1 Bold" panose="020B0604020202020204" charset="0"/>
      <p:regular r:id="rId28"/>
    </p:embeddedFont>
    <p:embeddedFont>
      <p:font typeface="Open Sans 2 Bold" panose="020B0604020202020204" charset="0"/>
      <p:regular r:id="rId29"/>
    </p:embeddedFont>
    <p:embeddedFont>
      <p:font typeface="Open Sauce" panose="020B0604020202020204" charset="0"/>
      <p:regular r:id="rId30"/>
    </p:embeddedFont>
    <p:embeddedFont>
      <p:font typeface="Open Sauce Bold" panose="020B0604020202020204" charset="0"/>
      <p:regular r:id="rId31"/>
    </p:embeddedFont>
    <p:embeddedFont>
      <p:font typeface="Open Sauce Heavy" panose="020B0604020202020204" charset="0"/>
      <p:regular r:id="rId32"/>
    </p:embeddedFont>
    <p:embeddedFont>
      <p:font typeface="Open Sauce Light" panose="020B0604020202020204" charset="0"/>
      <p:regular r:id="rId33"/>
    </p:embeddedFont>
    <p:embeddedFont>
      <p:font typeface="Poppins" panose="00000500000000000000" pitchFamily="2" charset="0"/>
      <p:regular r:id="rId34"/>
      <p:bold r:id="rId35"/>
      <p:italic r:id="rId36"/>
      <p:boldItalic r:id="rId37"/>
    </p:embeddedFont>
    <p:embeddedFont>
      <p:font typeface="Poppins Bold" panose="00000800000000000000" pitchFamily="2" charset="0"/>
      <p:regular r:id="rId38"/>
      <p:bold r:id="rId39"/>
    </p:embeddedFont>
    <p:embeddedFont>
      <p:font typeface="Roboto" panose="02000000000000000000" pitchFamily="2" charset="0"/>
      <p:regular r:id="rId40"/>
      <p:bold r:id="rId41"/>
    </p:embeddedFont>
    <p:embeddedFont>
      <p:font typeface="Roboto Bold" panose="02000000000000000000" pitchFamily="2" charset="0"/>
      <p:regular r:id="rId42"/>
      <p:bold r:id="rId43"/>
    </p:embeddedFont>
    <p:embeddedFont>
      <p:font typeface="TT Hoves" panose="020B0604020202020204" charset="0"/>
      <p:regular r:id="rId44"/>
    </p:embeddedFont>
    <p:embeddedFont>
      <p:font typeface="TT Hoves Bold" panose="020B0604020202020204" charset="0"/>
      <p:regular r:id="rId45"/>
    </p:embeddedFont>
    <p:embeddedFont>
      <p:font typeface="TT Hoves Italics" panose="020B0604020202020204" charset="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653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7.fntdata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font" Target="fonts/font2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font" Target="fonts/font24.fntdata"/><Relationship Id="rId20" Type="http://schemas.openxmlformats.org/officeDocument/2006/relationships/slide" Target="slides/slide19.xml"/><Relationship Id="rId41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19.04.2026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We recognized early that optimizing for a 3-month platform competition required abandoning some risk limits. We actively chose to treat this as a longer institutional horizon, accepting short-term underperformance in exchange for long term success.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video" Target="NULL" TargetMode="External"/><Relationship Id="rId7" Type="http://schemas.openxmlformats.org/officeDocument/2006/relationships/image" Target="../media/image23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2.jpeg"/><Relationship Id="rId5" Type="http://schemas.openxmlformats.org/officeDocument/2006/relationships/slideLayout" Target="../slideLayouts/slideLayout7.xml"/><Relationship Id="rId4" Type="http://schemas.microsoft.com/office/2007/relationships/media" Target="../media/media2.mp4"/></Relationships>
</file>

<file path=ppt/slides/_rels/slide12.xml.rels><?xml version="1.0" encoding="UTF-8" standalone="yes"?>
<Relationships xmlns="http://schemas.openxmlformats.org/package/2006/relationships"><Relationship Id="rId13" Type="http://schemas.microsoft.com/office/2007/relationships/media" Target="../media/media9.mp4"/><Relationship Id="rId18" Type="http://schemas.openxmlformats.org/officeDocument/2006/relationships/video" Target="../media/media11.mp4"/><Relationship Id="rId26" Type="http://schemas.openxmlformats.org/officeDocument/2006/relationships/video" Target="../media/media15.mp4"/><Relationship Id="rId39" Type="http://schemas.microsoft.com/office/2007/relationships/media" Target="../media/media22.mp4"/><Relationship Id="rId21" Type="http://schemas.microsoft.com/office/2007/relationships/media" Target="../media/media13.mp4"/><Relationship Id="rId34" Type="http://schemas.openxmlformats.org/officeDocument/2006/relationships/video" Target="../media/media19.mp4"/><Relationship Id="rId42" Type="http://schemas.openxmlformats.org/officeDocument/2006/relationships/image" Target="../media/image24.jpeg"/><Relationship Id="rId47" Type="http://schemas.openxmlformats.org/officeDocument/2006/relationships/image" Target="../media/image29.jpeg"/><Relationship Id="rId50" Type="http://schemas.openxmlformats.org/officeDocument/2006/relationships/image" Target="../media/image32.jpeg"/><Relationship Id="rId55" Type="http://schemas.openxmlformats.org/officeDocument/2006/relationships/image" Target="../media/image37.jpeg"/><Relationship Id="rId7" Type="http://schemas.microsoft.com/office/2007/relationships/media" Target="../media/media6.mp4"/><Relationship Id="rId2" Type="http://schemas.openxmlformats.org/officeDocument/2006/relationships/video" Target="../media/media3.mp4"/><Relationship Id="rId16" Type="http://schemas.openxmlformats.org/officeDocument/2006/relationships/video" Target="../media/media10.mp4"/><Relationship Id="rId29" Type="http://schemas.microsoft.com/office/2007/relationships/media" Target="../media/media17.mp4"/><Relationship Id="rId11" Type="http://schemas.microsoft.com/office/2007/relationships/media" Target="../media/media8.mp4"/><Relationship Id="rId24" Type="http://schemas.openxmlformats.org/officeDocument/2006/relationships/video" Target="../media/media14.mp4"/><Relationship Id="rId32" Type="http://schemas.openxmlformats.org/officeDocument/2006/relationships/video" Target="../media/media18.mp4"/><Relationship Id="rId37" Type="http://schemas.microsoft.com/office/2007/relationships/media" Target="../media/media21.mp4"/><Relationship Id="rId40" Type="http://schemas.openxmlformats.org/officeDocument/2006/relationships/video" Target="../media/media22.mp4"/><Relationship Id="rId45" Type="http://schemas.openxmlformats.org/officeDocument/2006/relationships/image" Target="../media/image27.jpeg"/><Relationship Id="rId53" Type="http://schemas.openxmlformats.org/officeDocument/2006/relationships/image" Target="../media/image35.jpeg"/><Relationship Id="rId58" Type="http://schemas.openxmlformats.org/officeDocument/2006/relationships/image" Target="../media/image40.jpeg"/><Relationship Id="rId5" Type="http://schemas.microsoft.com/office/2007/relationships/media" Target="../media/media5.mp4"/><Relationship Id="rId61" Type="http://schemas.openxmlformats.org/officeDocument/2006/relationships/image" Target="../media/image43.jpeg"/><Relationship Id="rId19" Type="http://schemas.microsoft.com/office/2007/relationships/media" Target="../media/media12.mp4"/><Relationship Id="rId14" Type="http://schemas.openxmlformats.org/officeDocument/2006/relationships/video" Target="../media/media9.mp4"/><Relationship Id="rId22" Type="http://schemas.openxmlformats.org/officeDocument/2006/relationships/video" Target="../media/media13.mp4"/><Relationship Id="rId27" Type="http://schemas.microsoft.com/office/2007/relationships/media" Target="../media/media16.mp4"/><Relationship Id="rId30" Type="http://schemas.openxmlformats.org/officeDocument/2006/relationships/video" Target="../media/media17.mp4"/><Relationship Id="rId35" Type="http://schemas.microsoft.com/office/2007/relationships/media" Target="../media/media20.mp4"/><Relationship Id="rId43" Type="http://schemas.openxmlformats.org/officeDocument/2006/relationships/image" Target="../media/image25.jpeg"/><Relationship Id="rId48" Type="http://schemas.openxmlformats.org/officeDocument/2006/relationships/image" Target="../media/image30.jpeg"/><Relationship Id="rId56" Type="http://schemas.openxmlformats.org/officeDocument/2006/relationships/image" Target="../media/image38.jpeg"/><Relationship Id="rId8" Type="http://schemas.openxmlformats.org/officeDocument/2006/relationships/video" Target="../media/media6.mp4"/><Relationship Id="rId51" Type="http://schemas.openxmlformats.org/officeDocument/2006/relationships/image" Target="../media/image33.jpeg"/><Relationship Id="rId3" Type="http://schemas.microsoft.com/office/2007/relationships/media" Target="../media/media4.mp4"/><Relationship Id="rId12" Type="http://schemas.openxmlformats.org/officeDocument/2006/relationships/video" Target="../media/media8.mp4"/><Relationship Id="rId17" Type="http://schemas.microsoft.com/office/2007/relationships/media" Target="../media/media11.mp4"/><Relationship Id="rId25" Type="http://schemas.microsoft.com/office/2007/relationships/media" Target="../media/media15.mp4"/><Relationship Id="rId33" Type="http://schemas.microsoft.com/office/2007/relationships/media" Target="../media/media19.mp4"/><Relationship Id="rId38" Type="http://schemas.openxmlformats.org/officeDocument/2006/relationships/video" Target="../media/media21.mp4"/><Relationship Id="rId46" Type="http://schemas.openxmlformats.org/officeDocument/2006/relationships/image" Target="../media/image28.jpeg"/><Relationship Id="rId59" Type="http://schemas.openxmlformats.org/officeDocument/2006/relationships/image" Target="../media/image41.jpeg"/><Relationship Id="rId20" Type="http://schemas.openxmlformats.org/officeDocument/2006/relationships/video" Target="../media/media12.mp4"/><Relationship Id="rId41" Type="http://schemas.openxmlformats.org/officeDocument/2006/relationships/slideLayout" Target="../slideLayouts/slideLayout7.xml"/><Relationship Id="rId54" Type="http://schemas.openxmlformats.org/officeDocument/2006/relationships/image" Target="../media/image36.jpeg"/><Relationship Id="rId1" Type="http://schemas.microsoft.com/office/2007/relationships/media" Target="../media/media3.mp4"/><Relationship Id="rId6" Type="http://schemas.openxmlformats.org/officeDocument/2006/relationships/video" Target="../media/media5.mp4"/><Relationship Id="rId15" Type="http://schemas.microsoft.com/office/2007/relationships/media" Target="../media/media10.mp4"/><Relationship Id="rId23" Type="http://schemas.microsoft.com/office/2007/relationships/media" Target="../media/media14.mp4"/><Relationship Id="rId28" Type="http://schemas.openxmlformats.org/officeDocument/2006/relationships/video" Target="../media/media16.mp4"/><Relationship Id="rId36" Type="http://schemas.openxmlformats.org/officeDocument/2006/relationships/video" Target="../media/media20.mp4"/><Relationship Id="rId49" Type="http://schemas.openxmlformats.org/officeDocument/2006/relationships/image" Target="../media/image31.jpeg"/><Relationship Id="rId57" Type="http://schemas.openxmlformats.org/officeDocument/2006/relationships/image" Target="../media/image39.jpeg"/><Relationship Id="rId10" Type="http://schemas.openxmlformats.org/officeDocument/2006/relationships/video" Target="../media/media7.mp4"/><Relationship Id="rId31" Type="http://schemas.microsoft.com/office/2007/relationships/media" Target="../media/media18.mp4"/><Relationship Id="rId44" Type="http://schemas.openxmlformats.org/officeDocument/2006/relationships/image" Target="../media/image26.jpeg"/><Relationship Id="rId52" Type="http://schemas.openxmlformats.org/officeDocument/2006/relationships/image" Target="../media/image34.jpeg"/><Relationship Id="rId60" Type="http://schemas.openxmlformats.org/officeDocument/2006/relationships/image" Target="../media/image42.jpeg"/><Relationship Id="rId4" Type="http://schemas.openxmlformats.org/officeDocument/2006/relationships/video" Target="../media/media4.mp4"/><Relationship Id="rId9" Type="http://schemas.microsoft.com/office/2007/relationships/media" Target="../media/media7.mp4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81255" flipH="1" flipV="1">
            <a:off x="13200629" y="-986089"/>
            <a:ext cx="8117342" cy="12624994"/>
          </a:xfrm>
          <a:custGeom>
            <a:avLst/>
            <a:gdLst/>
            <a:ahLst/>
            <a:cxnLst/>
            <a:rect l="l" t="t" r="r" b="b"/>
            <a:pathLst>
              <a:path w="8117342" h="12624994">
                <a:moveTo>
                  <a:pt x="8117342" y="12624994"/>
                </a:moveTo>
                <a:lnTo>
                  <a:pt x="0" y="12624994"/>
                </a:lnTo>
                <a:lnTo>
                  <a:pt x="0" y="0"/>
                </a:lnTo>
                <a:lnTo>
                  <a:pt x="8117342" y="0"/>
                </a:lnTo>
                <a:lnTo>
                  <a:pt x="8117342" y="12624994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028700" y="2230705"/>
            <a:ext cx="11566710" cy="2330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</a:pPr>
            <a:r>
              <a:rPr lang="en-US" sz="6500" b="1" spc="-260">
                <a:solidFill>
                  <a:srgbClr val="5E17EB"/>
                </a:solidFill>
                <a:latin typeface="Poppins Bold"/>
                <a:ea typeface="Poppins Bold"/>
                <a:cs typeface="Poppins Bold"/>
                <a:sym typeface="Poppins Bold"/>
              </a:rPr>
              <a:t>Post Mortem Client Check-in </a:t>
            </a:r>
            <a:r>
              <a:rPr lang="en-US" sz="6500" spc="-26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Investment Strategy</a:t>
            </a:r>
          </a:p>
        </p:txBody>
      </p:sp>
      <p:sp>
        <p:nvSpPr>
          <p:cNvPr id="4" name="AutoShape 4"/>
          <p:cNvSpPr/>
          <p:nvPr/>
        </p:nvSpPr>
        <p:spPr>
          <a:xfrm>
            <a:off x="1028700" y="7161287"/>
            <a:ext cx="1077509" cy="0"/>
          </a:xfrm>
          <a:prstGeom prst="line">
            <a:avLst/>
          </a:prstGeom>
          <a:ln w="95250" cap="flat">
            <a:solidFill>
              <a:srgbClr val="8165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492218" y="628961"/>
            <a:ext cx="1755822" cy="1178457"/>
          </a:xfrm>
          <a:custGeom>
            <a:avLst/>
            <a:gdLst/>
            <a:ahLst/>
            <a:cxnLst/>
            <a:rect l="l" t="t" r="r" b="b"/>
            <a:pathLst>
              <a:path w="1755822" h="1178457">
                <a:moveTo>
                  <a:pt x="0" y="0"/>
                </a:moveTo>
                <a:lnTo>
                  <a:pt x="1755822" y="0"/>
                </a:lnTo>
                <a:lnTo>
                  <a:pt x="1755822" y="1178457"/>
                </a:lnTo>
                <a:lnTo>
                  <a:pt x="0" y="117845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028700" y="4719851"/>
            <a:ext cx="11234802" cy="915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5"/>
              </a:lnSpc>
              <a:spcBef>
                <a:spcPct val="0"/>
              </a:spcBef>
            </a:pPr>
            <a:r>
              <a:rPr lang="en-US" sz="259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Protecting and growing $1,000,000 through one of the most volatile quarters in recent markets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806425"/>
            <a:ext cx="5125700" cy="605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672" spc="15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CHL-0200 SP26</a:t>
            </a:r>
          </a:p>
          <a:p>
            <a:pPr algn="l">
              <a:lnSpc>
                <a:spcPts val="2341"/>
              </a:lnSpc>
            </a:pPr>
            <a:r>
              <a:rPr lang="en-US" sz="1672" spc="15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INVESTMENT CHALLENGE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7551864"/>
            <a:ext cx="4035076" cy="457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58"/>
              </a:lnSpc>
            </a:pPr>
            <a:r>
              <a:rPr lang="en-US" sz="2613" b="1" spc="245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TEAM 5 LON 2 - BWC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510603"/>
            <a:ext cx="4152900" cy="365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85"/>
              </a:lnSpc>
            </a:pPr>
            <a:r>
              <a:rPr lang="en-US" sz="2132" spc="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Prof. Daniela Neiderer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8111011"/>
            <a:ext cx="5125700" cy="1195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672" spc="157">
                <a:solidFill>
                  <a:srgbClr val="211A16"/>
                </a:solidFill>
                <a:latin typeface="Poppins"/>
                <a:ea typeface="Poppins"/>
                <a:cs typeface="Poppins"/>
                <a:sym typeface="Poppins"/>
              </a:rPr>
              <a:t>Kartavya Jharwal</a:t>
            </a:r>
          </a:p>
          <a:p>
            <a:pPr algn="l">
              <a:lnSpc>
                <a:spcPts val="2341"/>
              </a:lnSpc>
            </a:pPr>
            <a:r>
              <a:rPr lang="en-US" sz="1672" spc="157">
                <a:solidFill>
                  <a:srgbClr val="211A16"/>
                </a:solidFill>
                <a:latin typeface="Poppins"/>
                <a:ea typeface="Poppins"/>
                <a:cs typeface="Poppins"/>
                <a:sym typeface="Poppins"/>
              </a:rPr>
              <a:t>Aliah Muhammad Asharaf</a:t>
            </a:r>
          </a:p>
          <a:p>
            <a:pPr algn="l">
              <a:lnSpc>
                <a:spcPts val="2341"/>
              </a:lnSpc>
            </a:pPr>
            <a:r>
              <a:rPr lang="en-US" sz="1672" spc="157">
                <a:solidFill>
                  <a:srgbClr val="211A16"/>
                </a:solidFill>
                <a:latin typeface="Poppins"/>
                <a:ea typeface="Poppins"/>
                <a:cs typeface="Poppins"/>
                <a:sym typeface="Poppins"/>
              </a:rPr>
              <a:t>Pedro Junqueira</a:t>
            </a:r>
          </a:p>
          <a:p>
            <a:pPr algn="l">
              <a:lnSpc>
                <a:spcPts val="2341"/>
              </a:lnSpc>
            </a:pPr>
            <a:r>
              <a:rPr lang="en-US" sz="1672" spc="157">
                <a:solidFill>
                  <a:srgbClr val="211A16"/>
                </a:solidFill>
                <a:latin typeface="Poppins"/>
                <a:ea typeface="Poppins"/>
                <a:cs typeface="Poppins"/>
                <a:sym typeface="Poppins"/>
              </a:rPr>
              <a:t>Azriel Fernandes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61552" y="8180811"/>
            <a:ext cx="5125700" cy="1491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672" spc="157">
                <a:solidFill>
                  <a:srgbClr val="211A16"/>
                </a:solidFill>
                <a:latin typeface="Poppins"/>
                <a:ea typeface="Poppins"/>
                <a:cs typeface="Poppins"/>
                <a:sym typeface="Poppins"/>
              </a:rPr>
              <a:t>Devarya Shah</a:t>
            </a:r>
          </a:p>
          <a:p>
            <a:pPr algn="l">
              <a:lnSpc>
                <a:spcPts val="2341"/>
              </a:lnSpc>
            </a:pPr>
            <a:r>
              <a:rPr lang="en-US" sz="1672" spc="157">
                <a:solidFill>
                  <a:srgbClr val="211A16"/>
                </a:solidFill>
                <a:latin typeface="Poppins"/>
                <a:ea typeface="Poppins"/>
                <a:cs typeface="Poppins"/>
                <a:sym typeface="Poppins"/>
              </a:rPr>
              <a:t>Nandini Prakash Rangani</a:t>
            </a:r>
          </a:p>
          <a:p>
            <a:pPr algn="l">
              <a:lnSpc>
                <a:spcPts val="2341"/>
              </a:lnSpc>
            </a:pPr>
            <a:r>
              <a:rPr lang="en-US" sz="1672" spc="157">
                <a:solidFill>
                  <a:srgbClr val="211A16"/>
                </a:solidFill>
                <a:latin typeface="Poppins"/>
                <a:ea typeface="Poppins"/>
                <a:cs typeface="Poppins"/>
                <a:sym typeface="Poppins"/>
              </a:rPr>
              <a:t>Abdul Rafay Malik</a:t>
            </a:r>
          </a:p>
          <a:p>
            <a:pPr algn="l">
              <a:lnSpc>
                <a:spcPts val="2341"/>
              </a:lnSpc>
            </a:pPr>
            <a:r>
              <a:rPr lang="en-US" sz="1672" spc="157">
                <a:solidFill>
                  <a:srgbClr val="211A16"/>
                </a:solidFill>
                <a:latin typeface="Poppins"/>
                <a:ea typeface="Poppins"/>
                <a:cs typeface="Poppins"/>
                <a:sym typeface="Poppins"/>
              </a:rPr>
              <a:t>Sayhan Mushrif</a:t>
            </a:r>
          </a:p>
          <a:p>
            <a:pPr algn="l">
              <a:lnSpc>
                <a:spcPts val="2341"/>
              </a:lnSpc>
            </a:pPr>
            <a:endParaRPr lang="en-US" sz="1672" spc="157">
              <a:solidFill>
                <a:srgbClr val="211A1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808725" y="977635"/>
            <a:ext cx="4658737" cy="567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33"/>
              </a:lnSpc>
            </a:pPr>
            <a:r>
              <a:rPr lang="en-US" sz="3166" spc="297">
                <a:solidFill>
                  <a:srgbClr val="45280D"/>
                </a:solidFill>
                <a:latin typeface="Poppins"/>
                <a:ea typeface="Poppins"/>
                <a:cs typeface="Poppins"/>
                <a:sym typeface="Poppins"/>
              </a:rPr>
              <a:t>19th April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30215" y="469449"/>
            <a:ext cx="1839162" cy="1234392"/>
          </a:xfrm>
          <a:custGeom>
            <a:avLst/>
            <a:gdLst/>
            <a:ahLst/>
            <a:cxnLst/>
            <a:rect l="l" t="t" r="r" b="b"/>
            <a:pathLst>
              <a:path w="1839162" h="1234392">
                <a:moveTo>
                  <a:pt x="0" y="0"/>
                </a:moveTo>
                <a:lnTo>
                  <a:pt x="1839162" y="0"/>
                </a:lnTo>
                <a:lnTo>
                  <a:pt x="1839162" y="1234392"/>
                </a:lnTo>
                <a:lnTo>
                  <a:pt x="0" y="123439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3581743" y="3814762"/>
            <a:ext cx="10289105" cy="1543050"/>
            <a:chOff x="0" y="0"/>
            <a:chExt cx="2709888" cy="406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09888" cy="406400"/>
            </a:xfrm>
            <a:custGeom>
              <a:avLst/>
              <a:gdLst/>
              <a:ahLst/>
              <a:cxnLst/>
              <a:rect l="l" t="t" r="r" b="b"/>
              <a:pathLst>
                <a:path w="2709888" h="406400">
                  <a:moveTo>
                    <a:pt x="17306" y="0"/>
                  </a:moveTo>
                  <a:lnTo>
                    <a:pt x="2692582" y="0"/>
                  </a:lnTo>
                  <a:cubicBezTo>
                    <a:pt x="2697172" y="0"/>
                    <a:pt x="2701573" y="1823"/>
                    <a:pt x="2704819" y="5069"/>
                  </a:cubicBezTo>
                  <a:cubicBezTo>
                    <a:pt x="2708065" y="8314"/>
                    <a:pt x="2709888" y="12716"/>
                    <a:pt x="2709888" y="17306"/>
                  </a:cubicBezTo>
                  <a:lnTo>
                    <a:pt x="2709888" y="389094"/>
                  </a:lnTo>
                  <a:cubicBezTo>
                    <a:pt x="2709888" y="393684"/>
                    <a:pt x="2708065" y="398086"/>
                    <a:pt x="2704819" y="401331"/>
                  </a:cubicBezTo>
                  <a:cubicBezTo>
                    <a:pt x="2701573" y="404577"/>
                    <a:pt x="2697172" y="406400"/>
                    <a:pt x="2692582" y="406400"/>
                  </a:cubicBezTo>
                  <a:lnTo>
                    <a:pt x="17306" y="406400"/>
                  </a:lnTo>
                  <a:cubicBezTo>
                    <a:pt x="12716" y="406400"/>
                    <a:pt x="8314" y="404577"/>
                    <a:pt x="5069" y="401331"/>
                  </a:cubicBezTo>
                  <a:cubicBezTo>
                    <a:pt x="1823" y="398086"/>
                    <a:pt x="0" y="393684"/>
                    <a:pt x="0" y="389094"/>
                  </a:cubicBezTo>
                  <a:lnTo>
                    <a:pt x="0" y="17306"/>
                  </a:lnTo>
                  <a:cubicBezTo>
                    <a:pt x="0" y="12716"/>
                    <a:pt x="1823" y="8314"/>
                    <a:pt x="5069" y="5069"/>
                  </a:cubicBezTo>
                  <a:cubicBezTo>
                    <a:pt x="8314" y="1823"/>
                    <a:pt x="12716" y="0"/>
                    <a:pt x="17306" y="0"/>
                  </a:cubicBez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09888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7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949586"/>
            <a:ext cx="10899997" cy="1403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1150"/>
              </a:lnSpc>
            </a:pPr>
            <a:r>
              <a:rPr lang="en-US" sz="9065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Ab</a:t>
            </a:r>
            <a:r>
              <a:rPr lang="en-US" sz="9065" i="1">
                <a:solidFill>
                  <a:srgbClr val="000000"/>
                </a:solidFill>
                <a:latin typeface="TT Hoves Italics"/>
                <a:ea typeface="TT Hoves Italics"/>
                <a:cs typeface="TT Hoves Italics"/>
                <a:sym typeface="TT Hoves Italics"/>
              </a:rPr>
              <a:t>o</a:t>
            </a:r>
            <a:r>
              <a:rPr lang="en-US" sz="9065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ut  the  </a:t>
            </a:r>
            <a:r>
              <a:rPr lang="en-US" sz="9065" i="1">
                <a:solidFill>
                  <a:srgbClr val="000000"/>
                </a:solidFill>
                <a:latin typeface="TT Hoves Italics"/>
                <a:ea typeface="TT Hoves Italics"/>
                <a:cs typeface="TT Hoves Italics"/>
                <a:sym typeface="TT Hoves Italics"/>
              </a:rPr>
              <a:t>C</a:t>
            </a:r>
            <a:r>
              <a:rPr lang="en-US" sz="9065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lient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487740"/>
            <a:ext cx="11570008" cy="641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66"/>
              </a:lnSpc>
            </a:pPr>
            <a:r>
              <a:rPr lang="en-US" sz="4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Who</a:t>
            </a:r>
            <a:r>
              <a:rPr lang="en-US" sz="42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are they &amp; what do they </a:t>
            </a:r>
            <a:r>
              <a:rPr lang="en-US" sz="4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want</a:t>
            </a:r>
            <a:r>
              <a:rPr lang="en-US" sz="420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581743" y="5762625"/>
            <a:ext cx="10289105" cy="1543050"/>
            <a:chOff x="0" y="0"/>
            <a:chExt cx="2709888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09888" cy="406400"/>
            </a:xfrm>
            <a:custGeom>
              <a:avLst/>
              <a:gdLst/>
              <a:ahLst/>
              <a:cxnLst/>
              <a:rect l="l" t="t" r="r" b="b"/>
              <a:pathLst>
                <a:path w="2709888" h="406400">
                  <a:moveTo>
                    <a:pt x="17306" y="0"/>
                  </a:moveTo>
                  <a:lnTo>
                    <a:pt x="2692582" y="0"/>
                  </a:lnTo>
                  <a:cubicBezTo>
                    <a:pt x="2697172" y="0"/>
                    <a:pt x="2701573" y="1823"/>
                    <a:pt x="2704819" y="5069"/>
                  </a:cubicBezTo>
                  <a:cubicBezTo>
                    <a:pt x="2708065" y="8314"/>
                    <a:pt x="2709888" y="12716"/>
                    <a:pt x="2709888" y="17306"/>
                  </a:cubicBezTo>
                  <a:lnTo>
                    <a:pt x="2709888" y="389094"/>
                  </a:lnTo>
                  <a:cubicBezTo>
                    <a:pt x="2709888" y="393684"/>
                    <a:pt x="2708065" y="398086"/>
                    <a:pt x="2704819" y="401331"/>
                  </a:cubicBezTo>
                  <a:cubicBezTo>
                    <a:pt x="2701573" y="404577"/>
                    <a:pt x="2697172" y="406400"/>
                    <a:pt x="2692582" y="406400"/>
                  </a:cubicBezTo>
                  <a:lnTo>
                    <a:pt x="17306" y="406400"/>
                  </a:lnTo>
                  <a:cubicBezTo>
                    <a:pt x="12716" y="406400"/>
                    <a:pt x="8314" y="404577"/>
                    <a:pt x="5069" y="401331"/>
                  </a:cubicBezTo>
                  <a:cubicBezTo>
                    <a:pt x="1823" y="398086"/>
                    <a:pt x="0" y="393684"/>
                    <a:pt x="0" y="389094"/>
                  </a:cubicBezTo>
                  <a:lnTo>
                    <a:pt x="0" y="17306"/>
                  </a:lnTo>
                  <a:cubicBezTo>
                    <a:pt x="0" y="12716"/>
                    <a:pt x="1823" y="8314"/>
                    <a:pt x="5069" y="5069"/>
                  </a:cubicBezTo>
                  <a:cubicBezTo>
                    <a:pt x="8314" y="1823"/>
                    <a:pt x="12716" y="0"/>
                    <a:pt x="17306" y="0"/>
                  </a:cubicBezTo>
                  <a:close/>
                </a:path>
              </a:pathLst>
            </a:custGeom>
            <a:solidFill>
              <a:srgbClr val="8165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09888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7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581743" y="7715250"/>
            <a:ext cx="10289105" cy="1543050"/>
            <a:chOff x="0" y="0"/>
            <a:chExt cx="2709888" cy="406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09888" cy="406400"/>
            </a:xfrm>
            <a:custGeom>
              <a:avLst/>
              <a:gdLst/>
              <a:ahLst/>
              <a:cxnLst/>
              <a:rect l="l" t="t" r="r" b="b"/>
              <a:pathLst>
                <a:path w="2709888" h="406400">
                  <a:moveTo>
                    <a:pt x="17306" y="0"/>
                  </a:moveTo>
                  <a:lnTo>
                    <a:pt x="2692582" y="0"/>
                  </a:lnTo>
                  <a:cubicBezTo>
                    <a:pt x="2697172" y="0"/>
                    <a:pt x="2701573" y="1823"/>
                    <a:pt x="2704819" y="5069"/>
                  </a:cubicBezTo>
                  <a:cubicBezTo>
                    <a:pt x="2708065" y="8314"/>
                    <a:pt x="2709888" y="12716"/>
                    <a:pt x="2709888" y="17306"/>
                  </a:cubicBezTo>
                  <a:lnTo>
                    <a:pt x="2709888" y="389094"/>
                  </a:lnTo>
                  <a:cubicBezTo>
                    <a:pt x="2709888" y="393684"/>
                    <a:pt x="2708065" y="398086"/>
                    <a:pt x="2704819" y="401331"/>
                  </a:cubicBezTo>
                  <a:cubicBezTo>
                    <a:pt x="2701573" y="404577"/>
                    <a:pt x="2697172" y="406400"/>
                    <a:pt x="2692582" y="406400"/>
                  </a:cubicBezTo>
                  <a:lnTo>
                    <a:pt x="17306" y="406400"/>
                  </a:lnTo>
                  <a:cubicBezTo>
                    <a:pt x="12716" y="406400"/>
                    <a:pt x="8314" y="404577"/>
                    <a:pt x="5069" y="401331"/>
                  </a:cubicBezTo>
                  <a:cubicBezTo>
                    <a:pt x="1823" y="398086"/>
                    <a:pt x="0" y="393684"/>
                    <a:pt x="0" y="389094"/>
                  </a:cubicBezTo>
                  <a:lnTo>
                    <a:pt x="0" y="17306"/>
                  </a:lnTo>
                  <a:cubicBezTo>
                    <a:pt x="0" y="12716"/>
                    <a:pt x="1823" y="8314"/>
                    <a:pt x="5069" y="5069"/>
                  </a:cubicBezTo>
                  <a:cubicBezTo>
                    <a:pt x="8314" y="1823"/>
                    <a:pt x="12716" y="0"/>
                    <a:pt x="17306" y="0"/>
                  </a:cubicBez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709888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7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857532" y="4034224"/>
            <a:ext cx="9737527" cy="1046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2"/>
              </a:lnSpc>
              <a:spcBef>
                <a:spcPct val="0"/>
              </a:spcBef>
            </a:pPr>
            <a:r>
              <a:rPr lang="en-US" sz="3030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Client: </a:t>
            </a:r>
            <a:r>
              <a:rPr lang="en-US" sz="303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high risk tolerance, growth-focused, $1,000,000 to deploy over Feb–Apr 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57532" y="5982087"/>
            <a:ext cx="9737527" cy="1046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2"/>
              </a:lnSpc>
              <a:spcBef>
                <a:spcPct val="0"/>
              </a:spcBef>
            </a:pPr>
            <a:r>
              <a:rPr lang="en-US" sz="3030" b="1">
                <a:solidFill>
                  <a:srgbClr val="FAFAFA"/>
                </a:solidFill>
                <a:latin typeface="TT Hoves Bold"/>
                <a:ea typeface="TT Hoves Bold"/>
                <a:cs typeface="TT Hoves Bold"/>
                <a:sym typeface="TT Hoves Bold"/>
              </a:rPr>
              <a:t>Objective: </a:t>
            </a:r>
            <a:r>
              <a:rPr lang="en-US" sz="3030">
                <a:solidFill>
                  <a:srgbClr val="FAFAFA"/>
                </a:solidFill>
                <a:latin typeface="TT Hoves"/>
                <a:ea typeface="TT Hoves"/>
                <a:cs typeface="TT Hoves"/>
                <a:sym typeface="TT Hoves"/>
              </a:rPr>
              <a:t>outperform SPY while keeping risk within agreed limits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56758" y="7934712"/>
            <a:ext cx="9738302" cy="1046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2"/>
              </a:lnSpc>
              <a:spcBef>
                <a:spcPct val="0"/>
              </a:spcBef>
            </a:pPr>
            <a:r>
              <a:rPr lang="en-US" sz="3030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Investment Policy Statement: </a:t>
            </a:r>
            <a:r>
              <a:rPr lang="en-US" sz="303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no security &gt;9% of capital, no sector &gt;25%, target beta around 1.0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67593" y="2943285"/>
            <a:ext cx="1077509" cy="0"/>
          </a:xfrm>
          <a:prstGeom prst="line">
            <a:avLst/>
          </a:prstGeom>
          <a:ln w="95250" cap="flat">
            <a:solidFill>
              <a:srgbClr val="8165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518623" y="3493478"/>
            <a:ext cx="17250754" cy="5755221"/>
            <a:chOff x="0" y="0"/>
            <a:chExt cx="4543408" cy="15157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43408" cy="1515778"/>
            </a:xfrm>
            <a:custGeom>
              <a:avLst/>
              <a:gdLst/>
              <a:ahLst/>
              <a:cxnLst/>
              <a:rect l="l" t="t" r="r" b="b"/>
              <a:pathLst>
                <a:path w="4543408" h="1515778">
                  <a:moveTo>
                    <a:pt x="22888" y="0"/>
                  </a:moveTo>
                  <a:lnTo>
                    <a:pt x="4520520" y="0"/>
                  </a:lnTo>
                  <a:cubicBezTo>
                    <a:pt x="4533161" y="0"/>
                    <a:pt x="4543408" y="10247"/>
                    <a:pt x="4543408" y="22888"/>
                  </a:cubicBezTo>
                  <a:lnTo>
                    <a:pt x="4543408" y="1492890"/>
                  </a:lnTo>
                  <a:cubicBezTo>
                    <a:pt x="4543408" y="1505531"/>
                    <a:pt x="4533161" y="1515778"/>
                    <a:pt x="4520520" y="1515778"/>
                  </a:cubicBezTo>
                  <a:lnTo>
                    <a:pt x="22888" y="1515778"/>
                  </a:lnTo>
                  <a:cubicBezTo>
                    <a:pt x="10247" y="1515778"/>
                    <a:pt x="0" y="1505531"/>
                    <a:pt x="0" y="1492890"/>
                  </a:cubicBezTo>
                  <a:lnTo>
                    <a:pt x="0" y="22888"/>
                  </a:lnTo>
                  <a:cubicBezTo>
                    <a:pt x="0" y="10247"/>
                    <a:pt x="10247" y="0"/>
                    <a:pt x="22888" y="0"/>
                  </a:cubicBezTo>
                  <a:close/>
                </a:path>
              </a:pathLst>
            </a:custGeom>
            <a:solidFill>
              <a:srgbClr val="8165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38125"/>
              <a:ext cx="4543408" cy="1753903"/>
            </a:xfrm>
            <a:prstGeom prst="rect">
              <a:avLst/>
            </a:prstGeom>
          </p:spPr>
          <p:txBody>
            <a:bodyPr lIns="635000" tIns="635000" rIns="635000" bIns="635000" rtlCol="0" anchor="ctr"/>
            <a:lstStyle/>
            <a:p>
              <a:pPr marL="695048" lvl="1" indent="-347524" algn="l">
                <a:lnSpc>
                  <a:spcPts val="6406"/>
                </a:lnSpc>
                <a:buFont typeface="Arial"/>
                <a:buChar char="•"/>
              </a:pPr>
              <a:r>
                <a:rPr lang="en-US" sz="3219" b="1">
                  <a:solidFill>
                    <a:srgbClr val="FFFF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Feb 2026: Nasdaq already distributing, US–Iran tensions escalating, Fed cuts repeatedly deferred</a:t>
              </a:r>
            </a:p>
            <a:p>
              <a:pPr marL="695048" lvl="1" indent="-347524" algn="l">
                <a:lnSpc>
                  <a:spcPts val="6406"/>
                </a:lnSpc>
                <a:buFont typeface="Arial"/>
                <a:buChar char="•"/>
              </a:pPr>
              <a:r>
                <a:rPr lang="en-US" sz="3219" b="1">
                  <a:solidFill>
                    <a:srgbClr val="FFFF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Q4 international fiscal year end: earnings calls, audit season, and annual reports driving institutional repositioning</a:t>
              </a:r>
            </a:p>
            <a:p>
              <a:pPr marL="695048" lvl="1" indent="-347524" algn="l">
                <a:lnSpc>
                  <a:spcPts val="6406"/>
                </a:lnSpc>
                <a:buFont typeface="Arial"/>
                <a:buChar char="•"/>
              </a:pPr>
              <a:r>
                <a:rPr lang="en-US" sz="3219" b="1">
                  <a:solidFill>
                    <a:srgbClr val="FFFF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By late March: S&amp;P 500 down ~8–9% YTD with volatility spikes and headline-driven gaps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0" y="1073336"/>
            <a:ext cx="12069307" cy="1317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17"/>
              </a:lnSpc>
              <a:spcBef>
                <a:spcPct val="0"/>
              </a:spcBef>
            </a:pPr>
            <a:r>
              <a:rPr lang="en-US" sz="7655" b="1" spc="-306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Setting the Macro scene</a:t>
            </a:r>
          </a:p>
        </p:txBody>
      </p:sp>
      <p:sp>
        <p:nvSpPr>
          <p:cNvPr id="7" name="Freeform 7"/>
          <p:cNvSpPr/>
          <p:nvPr/>
        </p:nvSpPr>
        <p:spPr>
          <a:xfrm>
            <a:off x="16102884" y="433031"/>
            <a:ext cx="1666493" cy="1118502"/>
          </a:xfrm>
          <a:custGeom>
            <a:avLst/>
            <a:gdLst/>
            <a:ahLst/>
            <a:cxnLst/>
            <a:rect l="l" t="t" r="r" b="b"/>
            <a:pathLst>
              <a:path w="1666493" h="1118502">
                <a:moveTo>
                  <a:pt x="0" y="0"/>
                </a:moveTo>
                <a:lnTo>
                  <a:pt x="1666493" y="0"/>
                </a:lnTo>
                <a:lnTo>
                  <a:pt x="1666493" y="1118502"/>
                </a:lnTo>
                <a:lnTo>
                  <a:pt x="0" y="111850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552269"/>
            <a:ext cx="11948160" cy="1072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67"/>
              </a:lnSpc>
            </a:pPr>
            <a:r>
              <a:rPr lang="en-US" sz="6262" b="1" spc="-250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The barbell of balance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252209" y="5054543"/>
            <a:ext cx="3582890" cy="4592876"/>
            <a:chOff x="0" y="0"/>
            <a:chExt cx="1125927" cy="14433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25927" cy="1443316"/>
            </a:xfrm>
            <a:custGeom>
              <a:avLst/>
              <a:gdLst/>
              <a:ahLst/>
              <a:cxnLst/>
              <a:rect l="l" t="t" r="r" b="b"/>
              <a:pathLst>
                <a:path w="1125927" h="1443316">
                  <a:moveTo>
                    <a:pt x="21608" y="0"/>
                  </a:moveTo>
                  <a:lnTo>
                    <a:pt x="1104319" y="0"/>
                  </a:lnTo>
                  <a:cubicBezTo>
                    <a:pt x="1116253" y="0"/>
                    <a:pt x="1125927" y="9674"/>
                    <a:pt x="1125927" y="21608"/>
                  </a:cubicBezTo>
                  <a:lnTo>
                    <a:pt x="1125927" y="1421708"/>
                  </a:lnTo>
                  <a:cubicBezTo>
                    <a:pt x="1125927" y="1433642"/>
                    <a:pt x="1116253" y="1443316"/>
                    <a:pt x="1104319" y="1443316"/>
                  </a:cubicBezTo>
                  <a:lnTo>
                    <a:pt x="21608" y="1443316"/>
                  </a:lnTo>
                  <a:cubicBezTo>
                    <a:pt x="9674" y="1443316"/>
                    <a:pt x="0" y="1433642"/>
                    <a:pt x="0" y="1421708"/>
                  </a:cubicBezTo>
                  <a:lnTo>
                    <a:pt x="0" y="21608"/>
                  </a:lnTo>
                  <a:cubicBezTo>
                    <a:pt x="0" y="9674"/>
                    <a:pt x="9674" y="0"/>
                    <a:pt x="21608" y="0"/>
                  </a:cubicBezTo>
                  <a:close/>
                </a:path>
              </a:pathLst>
            </a:custGeom>
            <a:solidFill>
              <a:srgbClr val="5E17EB">
                <a:alpha val="19608"/>
              </a:srgbClr>
            </a:solidFill>
            <a:ln w="38100" cap="sq">
              <a:solidFill>
                <a:srgbClr val="000000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52400"/>
              <a:ext cx="1125927" cy="1595716"/>
            </a:xfrm>
            <a:prstGeom prst="rect">
              <a:avLst/>
            </a:prstGeom>
          </p:spPr>
          <p:txBody>
            <a:bodyPr lIns="43968" tIns="43968" rIns="43968" bIns="43968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496809" y="7090562"/>
            <a:ext cx="3106298" cy="1768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16"/>
              </a:lnSpc>
              <a:spcBef>
                <a:spcPct val="0"/>
              </a:spcBef>
            </a:pPr>
            <a:r>
              <a:rPr lang="en-US" sz="2011" spc="4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</a:t>
            </a:r>
            <a:r>
              <a:rPr lang="en-US" sz="2011" u="none" strike="noStrike" spc="4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tilities, staples, and gold to stabilise drawdowns</a:t>
            </a:r>
          </a:p>
          <a:p>
            <a:pPr marL="434272" lvl="1" indent="-217136" algn="l">
              <a:lnSpc>
                <a:spcPts val="2816"/>
              </a:lnSpc>
              <a:spcBef>
                <a:spcPct val="0"/>
              </a:spcBef>
              <a:buFont typeface="Arial"/>
              <a:buChar char="•"/>
            </a:pPr>
            <a:r>
              <a:rPr lang="en-US" sz="2011" u="none" strike="noStrike" spc="4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XLU</a:t>
            </a:r>
          </a:p>
          <a:p>
            <a:pPr marL="434272" lvl="1" indent="-217136" algn="l">
              <a:lnSpc>
                <a:spcPts val="2816"/>
              </a:lnSpc>
              <a:spcBef>
                <a:spcPct val="0"/>
              </a:spcBef>
              <a:buFont typeface="Arial"/>
              <a:buChar char="•"/>
            </a:pPr>
            <a:r>
              <a:rPr lang="en-US" sz="2011" u="none" strike="noStrike" spc="4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XLP</a:t>
            </a:r>
          </a:p>
          <a:p>
            <a:pPr marL="434272" lvl="1" indent="-217136" algn="l">
              <a:lnSpc>
                <a:spcPts val="2816"/>
              </a:lnSpc>
              <a:buFont typeface="Arial"/>
              <a:buChar char="•"/>
            </a:pPr>
            <a:r>
              <a:rPr lang="en-US" sz="2011" u="none" strike="noStrike" spc="4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GLD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86886" y="5213928"/>
            <a:ext cx="3016222" cy="1394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70"/>
              </a:lnSpc>
              <a:spcBef>
                <a:spcPct val="0"/>
              </a:spcBef>
            </a:pPr>
            <a:r>
              <a:rPr lang="en-US" sz="3978" b="1" u="sng" spc="79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DEFENSIVE FLOOR</a:t>
            </a:r>
          </a:p>
        </p:txBody>
      </p:sp>
      <p:sp>
        <p:nvSpPr>
          <p:cNvPr id="8" name="AutoShape 8"/>
          <p:cNvSpPr/>
          <p:nvPr/>
        </p:nvSpPr>
        <p:spPr>
          <a:xfrm>
            <a:off x="3490505" y="6795078"/>
            <a:ext cx="3106298" cy="0"/>
          </a:xfrm>
          <a:prstGeom prst="line">
            <a:avLst/>
          </a:prstGeom>
          <a:ln w="28575" cap="flat">
            <a:solidFill>
              <a:srgbClr val="5E17E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9" name="Group 9"/>
          <p:cNvGrpSpPr/>
          <p:nvPr/>
        </p:nvGrpSpPr>
        <p:grpSpPr>
          <a:xfrm>
            <a:off x="7424959" y="5054543"/>
            <a:ext cx="3582890" cy="4592876"/>
            <a:chOff x="0" y="0"/>
            <a:chExt cx="1125927" cy="144331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25927" cy="1443316"/>
            </a:xfrm>
            <a:custGeom>
              <a:avLst/>
              <a:gdLst/>
              <a:ahLst/>
              <a:cxnLst/>
              <a:rect l="l" t="t" r="r" b="b"/>
              <a:pathLst>
                <a:path w="1125927" h="1443316">
                  <a:moveTo>
                    <a:pt x="21608" y="0"/>
                  </a:moveTo>
                  <a:lnTo>
                    <a:pt x="1104319" y="0"/>
                  </a:lnTo>
                  <a:cubicBezTo>
                    <a:pt x="1116253" y="0"/>
                    <a:pt x="1125927" y="9674"/>
                    <a:pt x="1125927" y="21608"/>
                  </a:cubicBezTo>
                  <a:lnTo>
                    <a:pt x="1125927" y="1421708"/>
                  </a:lnTo>
                  <a:cubicBezTo>
                    <a:pt x="1125927" y="1433642"/>
                    <a:pt x="1116253" y="1443316"/>
                    <a:pt x="1104319" y="1443316"/>
                  </a:cubicBezTo>
                  <a:lnTo>
                    <a:pt x="21608" y="1443316"/>
                  </a:lnTo>
                  <a:cubicBezTo>
                    <a:pt x="9674" y="1443316"/>
                    <a:pt x="0" y="1433642"/>
                    <a:pt x="0" y="1421708"/>
                  </a:cubicBezTo>
                  <a:lnTo>
                    <a:pt x="0" y="21608"/>
                  </a:lnTo>
                  <a:cubicBezTo>
                    <a:pt x="0" y="9674"/>
                    <a:pt x="9674" y="0"/>
                    <a:pt x="21608" y="0"/>
                  </a:cubicBezTo>
                  <a:close/>
                </a:path>
              </a:pathLst>
            </a:custGeom>
            <a:solidFill>
              <a:srgbClr val="E1A8F0">
                <a:alpha val="49804"/>
              </a:srgbClr>
            </a:solidFill>
            <a:ln w="38100" cap="sq">
              <a:solidFill>
                <a:srgbClr val="000000">
                  <a:alpha val="4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52400"/>
              <a:ext cx="1125927" cy="1595716"/>
            </a:xfrm>
            <a:prstGeom prst="rect">
              <a:avLst/>
            </a:prstGeom>
          </p:spPr>
          <p:txBody>
            <a:bodyPr lIns="43968" tIns="43968" rIns="43968" bIns="43968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663255" y="6932943"/>
            <a:ext cx="3106298" cy="259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56"/>
              </a:lnSpc>
              <a:spcBef>
                <a:spcPct val="0"/>
              </a:spcBef>
            </a:pPr>
            <a:r>
              <a:rPr lang="en-US" sz="2111" spc="42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High-convict</a:t>
            </a:r>
            <a:r>
              <a:rPr lang="en-US" sz="2111" u="none" strike="noStrike" spc="42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ion AI and quality growth </a:t>
            </a:r>
          </a:p>
          <a:p>
            <a:pPr marL="455861" lvl="1" indent="-227930" algn="l">
              <a:lnSpc>
                <a:spcPts val="2956"/>
              </a:lnSpc>
              <a:buFont typeface="Arial"/>
              <a:buChar char="•"/>
            </a:pPr>
            <a:r>
              <a:rPr lang="en-US" sz="2111" u="none" strike="noStrike" spc="42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NVDA</a:t>
            </a:r>
          </a:p>
          <a:p>
            <a:pPr marL="455861" lvl="1" indent="-227930" algn="l">
              <a:lnSpc>
                <a:spcPts val="2956"/>
              </a:lnSpc>
              <a:buFont typeface="Arial"/>
              <a:buChar char="•"/>
            </a:pPr>
            <a:r>
              <a:rPr lang="en-US" sz="2111" u="none" strike="noStrike" spc="42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AMZN</a:t>
            </a:r>
          </a:p>
          <a:p>
            <a:pPr marL="455861" lvl="1" indent="-227930" algn="l">
              <a:lnSpc>
                <a:spcPts val="2956"/>
              </a:lnSpc>
              <a:buFont typeface="Arial"/>
              <a:buChar char="•"/>
            </a:pPr>
            <a:r>
              <a:rPr lang="en-US" sz="2111" u="none" strike="noStrike" spc="42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GOOGL</a:t>
            </a:r>
          </a:p>
          <a:p>
            <a:pPr marL="455861" lvl="1" indent="-227930" algn="l">
              <a:lnSpc>
                <a:spcPts val="2956"/>
              </a:lnSpc>
              <a:buFont typeface="Arial"/>
              <a:buChar char="•"/>
            </a:pPr>
            <a:r>
              <a:rPr lang="en-US" sz="2111" u="none" strike="noStrike" spc="42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PLTR</a:t>
            </a:r>
          </a:p>
          <a:p>
            <a:pPr marL="455861" lvl="1" indent="-227930" algn="l">
              <a:lnSpc>
                <a:spcPts val="2956"/>
              </a:lnSpc>
              <a:buFont typeface="Arial"/>
              <a:buChar char="•"/>
            </a:pPr>
            <a:r>
              <a:rPr lang="en-US" sz="2111" u="none" strike="noStrike" spc="42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ORCL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53332" y="5213928"/>
            <a:ext cx="3016222" cy="1394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72"/>
              </a:lnSpc>
              <a:spcBef>
                <a:spcPct val="0"/>
              </a:spcBef>
            </a:pPr>
            <a:r>
              <a:rPr lang="en-US" sz="3980" b="1" u="sng" spc="79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GROWTH ENGINE</a:t>
            </a:r>
          </a:p>
        </p:txBody>
      </p:sp>
      <p:sp>
        <p:nvSpPr>
          <p:cNvPr id="14" name="AutoShape 14"/>
          <p:cNvSpPr/>
          <p:nvPr/>
        </p:nvSpPr>
        <p:spPr>
          <a:xfrm>
            <a:off x="7663255" y="6795078"/>
            <a:ext cx="3106298" cy="0"/>
          </a:xfrm>
          <a:prstGeom prst="line">
            <a:avLst/>
          </a:prstGeom>
          <a:ln w="28575" cap="flat">
            <a:solidFill>
              <a:srgbClr val="5E17E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15" name="Group 15"/>
          <p:cNvGrpSpPr/>
          <p:nvPr/>
        </p:nvGrpSpPr>
        <p:grpSpPr>
          <a:xfrm>
            <a:off x="11597709" y="5054543"/>
            <a:ext cx="3438082" cy="4592876"/>
            <a:chOff x="0" y="0"/>
            <a:chExt cx="1080421" cy="144331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80421" cy="1443316"/>
            </a:xfrm>
            <a:custGeom>
              <a:avLst/>
              <a:gdLst/>
              <a:ahLst/>
              <a:cxnLst/>
              <a:rect l="l" t="t" r="r" b="b"/>
              <a:pathLst>
                <a:path w="1080421" h="1443316">
                  <a:moveTo>
                    <a:pt x="22518" y="0"/>
                  </a:moveTo>
                  <a:lnTo>
                    <a:pt x="1057903" y="0"/>
                  </a:lnTo>
                  <a:cubicBezTo>
                    <a:pt x="1063875" y="0"/>
                    <a:pt x="1069603" y="2372"/>
                    <a:pt x="1073825" y="6595"/>
                  </a:cubicBezTo>
                  <a:cubicBezTo>
                    <a:pt x="1078048" y="10818"/>
                    <a:pt x="1080421" y="16546"/>
                    <a:pt x="1080421" y="22518"/>
                  </a:cubicBezTo>
                  <a:lnTo>
                    <a:pt x="1080421" y="1420798"/>
                  </a:lnTo>
                  <a:cubicBezTo>
                    <a:pt x="1080421" y="1433235"/>
                    <a:pt x="1070339" y="1443316"/>
                    <a:pt x="1057903" y="1443316"/>
                  </a:cubicBezTo>
                  <a:lnTo>
                    <a:pt x="22518" y="1443316"/>
                  </a:lnTo>
                  <a:cubicBezTo>
                    <a:pt x="10082" y="1443316"/>
                    <a:pt x="0" y="1433235"/>
                    <a:pt x="0" y="1420798"/>
                  </a:cubicBezTo>
                  <a:lnTo>
                    <a:pt x="0" y="22518"/>
                  </a:lnTo>
                  <a:cubicBezTo>
                    <a:pt x="0" y="10082"/>
                    <a:pt x="10082" y="0"/>
                    <a:pt x="22518" y="0"/>
                  </a:cubicBezTo>
                  <a:close/>
                </a:path>
              </a:pathLst>
            </a:custGeom>
            <a:solidFill>
              <a:srgbClr val="99ACFF">
                <a:alpha val="69804"/>
              </a:srgbClr>
            </a:solidFill>
            <a:ln w="38100" cap="sq">
              <a:solidFill>
                <a:srgbClr val="000000">
                  <a:alpha val="6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52400"/>
              <a:ext cx="1080421" cy="1595716"/>
            </a:xfrm>
            <a:prstGeom prst="rect">
              <a:avLst/>
            </a:prstGeom>
          </p:spPr>
          <p:txBody>
            <a:bodyPr lIns="53321" tIns="53321" rIns="53321" bIns="53321" rtlCol="0" anchor="ctr"/>
            <a:lstStyle/>
            <a:p>
              <a:pPr algn="ctr">
                <a:lnSpc>
                  <a:spcPts val="431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1679777" y="5240527"/>
            <a:ext cx="3148899" cy="1453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5"/>
              </a:lnSpc>
            </a:pPr>
            <a:r>
              <a:rPr lang="en-US" sz="2761" b="1" u="sng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Everything Built Inside IPS Guardrails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1722378" y="6858715"/>
            <a:ext cx="3106298" cy="0"/>
          </a:xfrm>
          <a:prstGeom prst="line">
            <a:avLst/>
          </a:prstGeom>
          <a:ln w="28575" cap="flat">
            <a:solidFill>
              <a:srgbClr val="5E17E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Box 20"/>
          <p:cNvSpPr txBox="1"/>
          <p:nvPr/>
        </p:nvSpPr>
        <p:spPr>
          <a:xfrm>
            <a:off x="11722378" y="7123042"/>
            <a:ext cx="3106298" cy="1922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9040" lvl="1" indent="-249520" algn="l">
              <a:lnSpc>
                <a:spcPts val="3836"/>
              </a:lnSpc>
              <a:buFont typeface="Arial"/>
              <a:buChar char="•"/>
            </a:pPr>
            <a:r>
              <a:rPr lang="en-US" sz="2311" spc="46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No security above 9%</a:t>
            </a:r>
          </a:p>
          <a:p>
            <a:pPr marL="499040" lvl="1" indent="-249520" algn="l">
              <a:lnSpc>
                <a:spcPts val="3836"/>
              </a:lnSpc>
              <a:buFont typeface="Arial"/>
              <a:buChar char="•"/>
            </a:pPr>
            <a:r>
              <a:rPr lang="en-US" sz="2311" spc="46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</a:t>
            </a:r>
            <a:r>
              <a:rPr lang="en-US" sz="2311" u="none" strike="noStrike" spc="46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 sector above 25% at any point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758175" y="2170684"/>
            <a:ext cx="4771650" cy="2034336"/>
            <a:chOff x="0" y="0"/>
            <a:chExt cx="6362200" cy="2712448"/>
          </a:xfrm>
        </p:grpSpPr>
        <p:sp>
          <p:nvSpPr>
            <p:cNvPr id="22" name="Freeform 22"/>
            <p:cNvSpPr/>
            <p:nvPr/>
          </p:nvSpPr>
          <p:spPr>
            <a:xfrm>
              <a:off x="1275970" y="506485"/>
              <a:ext cx="4433951" cy="2205891"/>
            </a:xfrm>
            <a:custGeom>
              <a:avLst/>
              <a:gdLst/>
              <a:ahLst/>
              <a:cxnLst/>
              <a:rect l="l" t="t" r="r" b="b"/>
              <a:pathLst>
                <a:path w="4433951" h="2205891">
                  <a:moveTo>
                    <a:pt x="0" y="0"/>
                  </a:moveTo>
                  <a:lnTo>
                    <a:pt x="4433950" y="0"/>
                  </a:lnTo>
                  <a:lnTo>
                    <a:pt x="4433950" y="2205891"/>
                  </a:lnTo>
                  <a:lnTo>
                    <a:pt x="0" y="220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AutoShape 23"/>
            <p:cNvSpPr/>
            <p:nvPr/>
          </p:nvSpPr>
          <p:spPr>
            <a:xfrm flipH="1" flipV="1">
              <a:off x="3492945" y="506485"/>
              <a:ext cx="12521" cy="2205891"/>
            </a:xfrm>
            <a:prstGeom prst="line">
              <a:avLst/>
            </a:prstGeom>
            <a:ln w="25400" cap="flat">
              <a:solidFill>
                <a:srgbClr val="8165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130728"/>
              <a:ext cx="1802133" cy="3757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46"/>
                </a:lnSpc>
              </a:pPr>
              <a:r>
                <a:rPr lang="en-US" sz="1676">
                  <a:solidFill>
                    <a:srgbClr val="5E17EB"/>
                  </a:solidFill>
                  <a:latin typeface="Canva Sans"/>
                  <a:ea typeface="Canva Sans"/>
                  <a:cs typeface="Canva Sans"/>
                  <a:sym typeface="Canva Sans"/>
                </a:rPr>
                <a:t>Conservative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057641" y="-38100"/>
              <a:ext cx="1304559" cy="3757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46"/>
                </a:lnSpc>
              </a:pPr>
              <a:r>
                <a:rPr lang="en-US" sz="1676">
                  <a:solidFill>
                    <a:srgbClr val="5E17EB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Agressive</a:t>
              </a:r>
            </a:p>
          </p:txBody>
        </p:sp>
      </p:grpSp>
      <p:sp>
        <p:nvSpPr>
          <p:cNvPr id="26" name="Freeform 26"/>
          <p:cNvSpPr/>
          <p:nvPr/>
        </p:nvSpPr>
        <p:spPr>
          <a:xfrm>
            <a:off x="16200828" y="469449"/>
            <a:ext cx="1666493" cy="1118502"/>
          </a:xfrm>
          <a:custGeom>
            <a:avLst/>
            <a:gdLst/>
            <a:ahLst/>
            <a:cxnLst/>
            <a:rect l="l" t="t" r="r" b="b"/>
            <a:pathLst>
              <a:path w="1666493" h="1118502">
                <a:moveTo>
                  <a:pt x="0" y="0"/>
                </a:moveTo>
                <a:lnTo>
                  <a:pt x="1666493" y="0"/>
                </a:lnTo>
                <a:lnTo>
                  <a:pt x="1666493" y="1118502"/>
                </a:lnTo>
                <a:lnTo>
                  <a:pt x="0" y="111850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AutoShape 27"/>
          <p:cNvSpPr/>
          <p:nvPr/>
        </p:nvSpPr>
        <p:spPr>
          <a:xfrm>
            <a:off x="1200878" y="1842221"/>
            <a:ext cx="1077509" cy="0"/>
          </a:xfrm>
          <a:prstGeom prst="line">
            <a:avLst/>
          </a:prstGeom>
          <a:ln w="95250" cap="flat">
            <a:solidFill>
              <a:srgbClr val="8165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2224570"/>
            <a:ext cx="1119307" cy="0"/>
          </a:xfrm>
          <a:prstGeom prst="line">
            <a:avLst/>
          </a:prstGeom>
          <a:ln w="95250" cap="flat">
            <a:solidFill>
              <a:srgbClr val="8165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989125" y="4749375"/>
            <a:ext cx="6266859" cy="3701804"/>
            <a:chOff x="0" y="0"/>
            <a:chExt cx="1894280" cy="111894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94280" cy="1118942"/>
            </a:xfrm>
            <a:custGeom>
              <a:avLst/>
              <a:gdLst/>
              <a:ahLst/>
              <a:cxnLst/>
              <a:rect l="l" t="t" r="r" b="b"/>
              <a:pathLst>
                <a:path w="1894280" h="1118942">
                  <a:moveTo>
                    <a:pt x="49415" y="0"/>
                  </a:moveTo>
                  <a:lnTo>
                    <a:pt x="1844865" y="0"/>
                  </a:lnTo>
                  <a:cubicBezTo>
                    <a:pt x="1857971" y="0"/>
                    <a:pt x="1870540" y="5206"/>
                    <a:pt x="1879807" y="14473"/>
                  </a:cubicBezTo>
                  <a:cubicBezTo>
                    <a:pt x="1889074" y="23740"/>
                    <a:pt x="1894280" y="36309"/>
                    <a:pt x="1894280" y="49415"/>
                  </a:cubicBezTo>
                  <a:lnTo>
                    <a:pt x="1894280" y="1069527"/>
                  </a:lnTo>
                  <a:cubicBezTo>
                    <a:pt x="1894280" y="1082633"/>
                    <a:pt x="1889074" y="1095202"/>
                    <a:pt x="1879807" y="1104469"/>
                  </a:cubicBezTo>
                  <a:cubicBezTo>
                    <a:pt x="1870540" y="1113736"/>
                    <a:pt x="1857971" y="1118942"/>
                    <a:pt x="1844865" y="1118942"/>
                  </a:cubicBezTo>
                  <a:lnTo>
                    <a:pt x="49415" y="1118942"/>
                  </a:lnTo>
                  <a:cubicBezTo>
                    <a:pt x="36309" y="1118942"/>
                    <a:pt x="23740" y="1113736"/>
                    <a:pt x="14473" y="1104469"/>
                  </a:cubicBezTo>
                  <a:cubicBezTo>
                    <a:pt x="5206" y="1095202"/>
                    <a:pt x="0" y="1082633"/>
                    <a:pt x="0" y="1069527"/>
                  </a:cubicBezTo>
                  <a:lnTo>
                    <a:pt x="0" y="49415"/>
                  </a:lnTo>
                  <a:cubicBezTo>
                    <a:pt x="0" y="36309"/>
                    <a:pt x="5206" y="23740"/>
                    <a:pt x="14473" y="14473"/>
                  </a:cubicBezTo>
                  <a:cubicBezTo>
                    <a:pt x="23740" y="5206"/>
                    <a:pt x="36309" y="0"/>
                    <a:pt x="49415" y="0"/>
                  </a:cubicBez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894280" cy="11570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522219" y="4544593"/>
            <a:ext cx="1046300" cy="1043685"/>
          </a:xfrm>
          <a:custGeom>
            <a:avLst/>
            <a:gdLst/>
            <a:ahLst/>
            <a:cxnLst/>
            <a:rect l="l" t="t" r="r" b="b"/>
            <a:pathLst>
              <a:path w="1046300" h="1043685">
                <a:moveTo>
                  <a:pt x="0" y="0"/>
                </a:moveTo>
                <a:lnTo>
                  <a:pt x="1046300" y="0"/>
                </a:lnTo>
                <a:lnTo>
                  <a:pt x="1046300" y="1043684"/>
                </a:lnTo>
                <a:lnTo>
                  <a:pt x="0" y="10436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9461896" y="4749375"/>
            <a:ext cx="6266859" cy="3701804"/>
            <a:chOff x="0" y="0"/>
            <a:chExt cx="1894280" cy="111894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94280" cy="1118942"/>
            </a:xfrm>
            <a:custGeom>
              <a:avLst/>
              <a:gdLst/>
              <a:ahLst/>
              <a:cxnLst/>
              <a:rect l="l" t="t" r="r" b="b"/>
              <a:pathLst>
                <a:path w="1894280" h="1118942">
                  <a:moveTo>
                    <a:pt x="49415" y="0"/>
                  </a:moveTo>
                  <a:lnTo>
                    <a:pt x="1844865" y="0"/>
                  </a:lnTo>
                  <a:cubicBezTo>
                    <a:pt x="1857971" y="0"/>
                    <a:pt x="1870540" y="5206"/>
                    <a:pt x="1879807" y="14473"/>
                  </a:cubicBezTo>
                  <a:cubicBezTo>
                    <a:pt x="1889074" y="23740"/>
                    <a:pt x="1894280" y="36309"/>
                    <a:pt x="1894280" y="49415"/>
                  </a:cubicBezTo>
                  <a:lnTo>
                    <a:pt x="1894280" y="1069527"/>
                  </a:lnTo>
                  <a:cubicBezTo>
                    <a:pt x="1894280" y="1082633"/>
                    <a:pt x="1889074" y="1095202"/>
                    <a:pt x="1879807" y="1104469"/>
                  </a:cubicBezTo>
                  <a:cubicBezTo>
                    <a:pt x="1870540" y="1113736"/>
                    <a:pt x="1857971" y="1118942"/>
                    <a:pt x="1844865" y="1118942"/>
                  </a:cubicBezTo>
                  <a:lnTo>
                    <a:pt x="49415" y="1118942"/>
                  </a:lnTo>
                  <a:cubicBezTo>
                    <a:pt x="36309" y="1118942"/>
                    <a:pt x="23740" y="1113736"/>
                    <a:pt x="14473" y="1104469"/>
                  </a:cubicBezTo>
                  <a:cubicBezTo>
                    <a:pt x="5206" y="1095202"/>
                    <a:pt x="0" y="1082633"/>
                    <a:pt x="0" y="1069527"/>
                  </a:cubicBezTo>
                  <a:lnTo>
                    <a:pt x="0" y="49415"/>
                  </a:lnTo>
                  <a:cubicBezTo>
                    <a:pt x="0" y="36309"/>
                    <a:pt x="5206" y="23740"/>
                    <a:pt x="14473" y="14473"/>
                  </a:cubicBezTo>
                  <a:cubicBezTo>
                    <a:pt x="23740" y="5206"/>
                    <a:pt x="36309" y="0"/>
                    <a:pt x="49415" y="0"/>
                  </a:cubicBezTo>
                  <a:close/>
                </a:path>
              </a:pathLst>
            </a:custGeom>
            <a:solidFill>
              <a:srgbClr val="CCCCC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894280" cy="11570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7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879966" y="4544593"/>
            <a:ext cx="1050249" cy="1043685"/>
          </a:xfrm>
          <a:custGeom>
            <a:avLst/>
            <a:gdLst/>
            <a:ahLst/>
            <a:cxnLst/>
            <a:rect l="l" t="t" r="r" b="b"/>
            <a:pathLst>
              <a:path w="1050249" h="1043685">
                <a:moveTo>
                  <a:pt x="0" y="0"/>
                </a:moveTo>
                <a:lnTo>
                  <a:pt x="1050249" y="0"/>
                </a:lnTo>
                <a:lnTo>
                  <a:pt x="1050249" y="1043684"/>
                </a:lnTo>
                <a:lnTo>
                  <a:pt x="0" y="10436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1" name="Group 11"/>
          <p:cNvGrpSpPr/>
          <p:nvPr/>
        </p:nvGrpSpPr>
        <p:grpSpPr>
          <a:xfrm>
            <a:off x="806723" y="2582279"/>
            <a:ext cx="16452577" cy="1695614"/>
            <a:chOff x="0" y="0"/>
            <a:chExt cx="4333189" cy="44658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333189" cy="446581"/>
            </a:xfrm>
            <a:custGeom>
              <a:avLst/>
              <a:gdLst/>
              <a:ahLst/>
              <a:cxnLst/>
              <a:rect l="l" t="t" r="r" b="b"/>
              <a:pathLst>
                <a:path w="4333189" h="446581">
                  <a:moveTo>
                    <a:pt x="18822" y="0"/>
                  </a:moveTo>
                  <a:lnTo>
                    <a:pt x="4314367" y="0"/>
                  </a:lnTo>
                  <a:cubicBezTo>
                    <a:pt x="4319358" y="0"/>
                    <a:pt x="4324146" y="1983"/>
                    <a:pt x="4327676" y="5513"/>
                  </a:cubicBezTo>
                  <a:cubicBezTo>
                    <a:pt x="4331206" y="9043"/>
                    <a:pt x="4333189" y="13830"/>
                    <a:pt x="4333189" y="18822"/>
                  </a:cubicBezTo>
                  <a:lnTo>
                    <a:pt x="4333189" y="427759"/>
                  </a:lnTo>
                  <a:cubicBezTo>
                    <a:pt x="4333189" y="438154"/>
                    <a:pt x="4324762" y="446581"/>
                    <a:pt x="4314367" y="446581"/>
                  </a:cubicBezTo>
                  <a:lnTo>
                    <a:pt x="18822" y="446581"/>
                  </a:lnTo>
                  <a:cubicBezTo>
                    <a:pt x="8427" y="446581"/>
                    <a:pt x="0" y="438154"/>
                    <a:pt x="0" y="427759"/>
                  </a:cubicBezTo>
                  <a:lnTo>
                    <a:pt x="0" y="18822"/>
                  </a:lnTo>
                  <a:cubicBezTo>
                    <a:pt x="0" y="8427"/>
                    <a:pt x="8427" y="0"/>
                    <a:pt x="18822" y="0"/>
                  </a:cubicBezTo>
                  <a:close/>
                </a:path>
              </a:pathLst>
            </a:custGeom>
            <a:solidFill>
              <a:srgbClr val="8788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333189" cy="4846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7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923925"/>
            <a:ext cx="9124689" cy="986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44"/>
              </a:lnSpc>
            </a:pPr>
            <a:r>
              <a:rPr lang="en-US" sz="5817" b="1" spc="-232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The story of the money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48668" y="2785035"/>
            <a:ext cx="15768687" cy="1273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94"/>
              </a:lnSpc>
            </a:pPr>
            <a:r>
              <a:rPr lang="en-US" sz="3208" b="1" spc="64">
                <a:solidFill>
                  <a:srgbClr val="F5F5F5"/>
                </a:solidFill>
                <a:latin typeface="TT Hoves Bold"/>
                <a:ea typeface="TT Hoves Bold"/>
                <a:cs typeface="TT Hoves Bold"/>
                <a:sym typeface="TT Hoves Bold"/>
              </a:rPr>
              <a:t>W</a:t>
            </a:r>
            <a:r>
              <a:rPr lang="en-US" sz="3208" b="1" u="none" strike="noStrike" spc="64">
                <a:solidFill>
                  <a:srgbClr val="F5F5F5"/>
                </a:solidFill>
                <a:latin typeface="TT Hoves Bold"/>
                <a:ea typeface="TT Hoves Bold"/>
                <a:cs typeface="TT Hoves Bold"/>
                <a:sym typeface="TT Hoves Bold"/>
              </a:rPr>
              <a:t>e finished at $956,280: an absolute loss of 4.37% versus SPY at −2.29% for the period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40566" y="6061949"/>
            <a:ext cx="5247460" cy="1446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0"/>
              </a:lnSpc>
              <a:spcBef>
                <a:spcPct val="0"/>
              </a:spcBef>
            </a:pPr>
            <a:r>
              <a:rPr lang="en-US" sz="2778" spc="55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We outperformed du</a:t>
            </a:r>
            <a:r>
              <a:rPr lang="en-US" sz="2778" u="none" strike="noStrike" spc="55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ring the crash: max drawdown ~−6.3% vs SPY around −8.5% at the trough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40566" y="5258387"/>
            <a:ext cx="4288275" cy="618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83"/>
              </a:lnSpc>
              <a:spcBef>
                <a:spcPct val="0"/>
              </a:spcBef>
            </a:pPr>
            <a:r>
              <a:rPr lang="en-US" sz="3631" b="1" spc="290">
                <a:solidFill>
                  <a:srgbClr val="5E17EB"/>
                </a:solidFill>
                <a:latin typeface="TT Hoves Bold"/>
                <a:ea typeface="TT Hoves Bold"/>
                <a:cs typeface="TT Hoves Bold"/>
                <a:sym typeface="TT Hoves Bold"/>
              </a:rPr>
              <a:t>OUTPERFORMED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38477" y="6061971"/>
            <a:ext cx="5666614" cy="1935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91"/>
              </a:lnSpc>
              <a:spcBef>
                <a:spcPct val="0"/>
              </a:spcBef>
            </a:pPr>
            <a:r>
              <a:rPr lang="en-US" sz="2779" spc="55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We underperformed in the rebound: a slow, cautious re-entry </a:t>
            </a:r>
            <a:r>
              <a:rPr lang="en-US" sz="2779" u="none" strike="noStrike" spc="55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into equities after the ceasefire left 2–3% on the table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738477" y="5261071"/>
            <a:ext cx="5141489" cy="613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86"/>
              </a:lnSpc>
              <a:spcBef>
                <a:spcPct val="0"/>
              </a:spcBef>
            </a:pPr>
            <a:r>
              <a:rPr lang="en-US" sz="3633" b="1" spc="290">
                <a:solidFill>
                  <a:srgbClr val="5E17EB"/>
                </a:solidFill>
                <a:latin typeface="TT Hoves Bold"/>
                <a:ea typeface="TT Hoves Bold"/>
                <a:cs typeface="TT Hoves Bold"/>
                <a:sym typeface="TT Hoves Bold"/>
              </a:rPr>
              <a:t>UNDERPERFORMED</a:t>
            </a:r>
          </a:p>
        </p:txBody>
      </p:sp>
      <p:sp>
        <p:nvSpPr>
          <p:cNvPr id="20" name="Freeform 20"/>
          <p:cNvSpPr/>
          <p:nvPr/>
        </p:nvSpPr>
        <p:spPr>
          <a:xfrm>
            <a:off x="15930215" y="469449"/>
            <a:ext cx="1839162" cy="1234392"/>
          </a:xfrm>
          <a:custGeom>
            <a:avLst/>
            <a:gdLst/>
            <a:ahLst/>
            <a:cxnLst/>
            <a:rect l="l" t="t" r="r" b="b"/>
            <a:pathLst>
              <a:path w="1839162" h="1234392">
                <a:moveTo>
                  <a:pt x="0" y="0"/>
                </a:moveTo>
                <a:lnTo>
                  <a:pt x="1839162" y="0"/>
                </a:lnTo>
                <a:lnTo>
                  <a:pt x="1839162" y="1234392"/>
                </a:lnTo>
                <a:lnTo>
                  <a:pt x="0" y="123439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1" name="Group 21"/>
          <p:cNvGrpSpPr/>
          <p:nvPr/>
        </p:nvGrpSpPr>
        <p:grpSpPr>
          <a:xfrm>
            <a:off x="1219757" y="8727382"/>
            <a:ext cx="15848485" cy="1061837"/>
            <a:chOff x="0" y="0"/>
            <a:chExt cx="21131314" cy="1415782"/>
          </a:xfrm>
        </p:grpSpPr>
        <p:grpSp>
          <p:nvGrpSpPr>
            <p:cNvPr id="22" name="Group 22"/>
            <p:cNvGrpSpPr/>
            <p:nvPr/>
          </p:nvGrpSpPr>
          <p:grpSpPr>
            <a:xfrm>
              <a:off x="7499878" y="126940"/>
              <a:ext cx="3299306" cy="1288843"/>
              <a:chOff x="0" y="0"/>
              <a:chExt cx="1065190" cy="416106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065190" cy="416106"/>
              </a:xfrm>
              <a:custGeom>
                <a:avLst/>
                <a:gdLst/>
                <a:ahLst/>
                <a:cxnLst/>
                <a:rect l="l" t="t" r="r" b="b"/>
                <a:pathLst>
                  <a:path w="1065190" h="416106">
                    <a:moveTo>
                      <a:pt x="159564" y="0"/>
                    </a:moveTo>
                    <a:lnTo>
                      <a:pt x="905626" y="0"/>
                    </a:lnTo>
                    <a:cubicBezTo>
                      <a:pt x="947945" y="0"/>
                      <a:pt x="988531" y="16811"/>
                      <a:pt x="1018455" y="46735"/>
                    </a:cubicBezTo>
                    <a:cubicBezTo>
                      <a:pt x="1048379" y="76659"/>
                      <a:pt x="1065190" y="117245"/>
                      <a:pt x="1065190" y="159564"/>
                    </a:cubicBezTo>
                    <a:lnTo>
                      <a:pt x="1065190" y="256542"/>
                    </a:lnTo>
                    <a:cubicBezTo>
                      <a:pt x="1065190" y="344667"/>
                      <a:pt x="993751" y="416106"/>
                      <a:pt x="905626" y="416106"/>
                    </a:cubicBezTo>
                    <a:lnTo>
                      <a:pt x="159564" y="416106"/>
                    </a:lnTo>
                    <a:cubicBezTo>
                      <a:pt x="117245" y="416106"/>
                      <a:pt x="76659" y="399295"/>
                      <a:pt x="46735" y="369371"/>
                    </a:cubicBezTo>
                    <a:cubicBezTo>
                      <a:pt x="16811" y="339447"/>
                      <a:pt x="0" y="298861"/>
                      <a:pt x="0" y="256542"/>
                    </a:cubicBezTo>
                    <a:lnTo>
                      <a:pt x="0" y="159564"/>
                    </a:lnTo>
                    <a:cubicBezTo>
                      <a:pt x="0" y="117245"/>
                      <a:pt x="16811" y="76659"/>
                      <a:pt x="46735" y="46735"/>
                    </a:cubicBezTo>
                    <a:cubicBezTo>
                      <a:pt x="76659" y="16811"/>
                      <a:pt x="117245" y="0"/>
                      <a:pt x="159564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38100"/>
                <a:ext cx="1065190" cy="454206"/>
              </a:xfrm>
              <a:prstGeom prst="rect">
                <a:avLst/>
              </a:prstGeom>
            </p:spPr>
            <p:txBody>
              <a:bodyPr lIns="31081" tIns="31081" rIns="31081" bIns="31081" rtlCol="0" anchor="ctr"/>
              <a:lstStyle/>
              <a:p>
                <a:pPr algn="ctr">
                  <a:lnSpc>
                    <a:spcPts val="2547"/>
                  </a:lnSpc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8119055" y="298071"/>
              <a:ext cx="2060953" cy="874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83"/>
                </a:lnSpc>
              </a:pPr>
              <a:r>
                <a:rPr lang="en-US" sz="1916" b="1">
                  <a:solidFill>
                    <a:srgbClr val="BD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SPY return</a:t>
              </a:r>
            </a:p>
            <a:p>
              <a:pPr algn="ctr">
                <a:lnSpc>
                  <a:spcPts val="2683"/>
                </a:lnSpc>
                <a:spcBef>
                  <a:spcPct val="0"/>
                </a:spcBef>
              </a:pPr>
              <a:r>
                <a:rPr lang="en-US" sz="1916">
                  <a:solidFill>
                    <a:srgbClr val="BD0000"/>
                  </a:solidFill>
                  <a:latin typeface="TT Hoves"/>
                  <a:ea typeface="TT Hoves"/>
                  <a:cs typeface="TT Hoves"/>
                  <a:sym typeface="TT Hoves"/>
                </a:rPr>
                <a:t>−2.29%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15718137" y="91760"/>
              <a:ext cx="5413177" cy="1288843"/>
              <a:chOff x="0" y="0"/>
              <a:chExt cx="1747659" cy="41610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747659" cy="416106"/>
              </a:xfrm>
              <a:custGeom>
                <a:avLst/>
                <a:gdLst/>
                <a:ahLst/>
                <a:cxnLst/>
                <a:rect l="l" t="t" r="r" b="b"/>
                <a:pathLst>
                  <a:path w="1747659" h="416106">
                    <a:moveTo>
                      <a:pt x="97254" y="0"/>
                    </a:moveTo>
                    <a:lnTo>
                      <a:pt x="1650406" y="0"/>
                    </a:lnTo>
                    <a:cubicBezTo>
                      <a:pt x="1676199" y="0"/>
                      <a:pt x="1700936" y="10246"/>
                      <a:pt x="1719174" y="28485"/>
                    </a:cubicBezTo>
                    <a:cubicBezTo>
                      <a:pt x="1737413" y="46723"/>
                      <a:pt x="1747659" y="71460"/>
                      <a:pt x="1747659" y="97254"/>
                    </a:cubicBezTo>
                    <a:lnTo>
                      <a:pt x="1747659" y="318853"/>
                    </a:lnTo>
                    <a:cubicBezTo>
                      <a:pt x="1747659" y="344646"/>
                      <a:pt x="1737413" y="369383"/>
                      <a:pt x="1719174" y="387621"/>
                    </a:cubicBezTo>
                    <a:cubicBezTo>
                      <a:pt x="1700936" y="405860"/>
                      <a:pt x="1676199" y="416106"/>
                      <a:pt x="1650406" y="416106"/>
                    </a:cubicBezTo>
                    <a:lnTo>
                      <a:pt x="97254" y="416106"/>
                    </a:lnTo>
                    <a:cubicBezTo>
                      <a:pt x="71460" y="416106"/>
                      <a:pt x="46723" y="405860"/>
                      <a:pt x="28485" y="387621"/>
                    </a:cubicBezTo>
                    <a:cubicBezTo>
                      <a:pt x="10246" y="369383"/>
                      <a:pt x="0" y="344646"/>
                      <a:pt x="0" y="318853"/>
                    </a:cubicBezTo>
                    <a:lnTo>
                      <a:pt x="0" y="97254"/>
                    </a:lnTo>
                    <a:cubicBezTo>
                      <a:pt x="0" y="71460"/>
                      <a:pt x="10246" y="46723"/>
                      <a:pt x="28485" y="28485"/>
                    </a:cubicBezTo>
                    <a:cubicBezTo>
                      <a:pt x="46723" y="10246"/>
                      <a:pt x="71460" y="0"/>
                      <a:pt x="97254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1747659" cy="454206"/>
              </a:xfrm>
              <a:prstGeom prst="rect">
                <a:avLst/>
              </a:prstGeom>
            </p:spPr>
            <p:txBody>
              <a:bodyPr lIns="31081" tIns="31081" rIns="31081" bIns="31081" rtlCol="0" anchor="ctr"/>
              <a:lstStyle/>
              <a:p>
                <a:pPr algn="ctr">
                  <a:lnSpc>
                    <a:spcPts val="2547"/>
                  </a:lnSpc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16224086" y="298071"/>
              <a:ext cx="4401279" cy="874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83"/>
                </a:lnSpc>
              </a:pPr>
              <a:r>
                <a:rPr lang="en-US" sz="1916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Underperformance</a:t>
              </a:r>
            </a:p>
            <a:p>
              <a:pPr algn="ctr">
                <a:lnSpc>
                  <a:spcPts val="2683"/>
                </a:lnSpc>
                <a:spcBef>
                  <a:spcPct val="0"/>
                </a:spcBef>
              </a:pPr>
              <a:r>
                <a:rPr lang="en-US" sz="1916">
                  <a:solidFill>
                    <a:srgbClr val="000000"/>
                  </a:solidFill>
                  <a:latin typeface="TT Hoves"/>
                  <a:ea typeface="TT Hoves"/>
                  <a:cs typeface="TT Hoves"/>
                  <a:sym typeface="TT Hoves"/>
                </a:rPr>
                <a:t>208 bps</a:t>
              </a:r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0" y="0"/>
              <a:ext cx="2749497" cy="1359203"/>
              <a:chOff x="0" y="0"/>
              <a:chExt cx="841731" cy="416106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41731" cy="416106"/>
              </a:xfrm>
              <a:custGeom>
                <a:avLst/>
                <a:gdLst/>
                <a:ahLst/>
                <a:cxnLst/>
                <a:rect l="l" t="t" r="r" b="b"/>
                <a:pathLst>
                  <a:path w="841731" h="416106">
                    <a:moveTo>
                      <a:pt x="191472" y="0"/>
                    </a:moveTo>
                    <a:lnTo>
                      <a:pt x="650260" y="0"/>
                    </a:lnTo>
                    <a:cubicBezTo>
                      <a:pt x="756007" y="0"/>
                      <a:pt x="841731" y="85725"/>
                      <a:pt x="841731" y="191472"/>
                    </a:cubicBezTo>
                    <a:lnTo>
                      <a:pt x="841731" y="224635"/>
                    </a:lnTo>
                    <a:cubicBezTo>
                      <a:pt x="841731" y="275416"/>
                      <a:pt x="821558" y="324118"/>
                      <a:pt x="785651" y="360026"/>
                    </a:cubicBezTo>
                    <a:cubicBezTo>
                      <a:pt x="749743" y="395933"/>
                      <a:pt x="701041" y="416106"/>
                      <a:pt x="650260" y="416106"/>
                    </a:cubicBezTo>
                    <a:lnTo>
                      <a:pt x="191472" y="416106"/>
                    </a:lnTo>
                    <a:cubicBezTo>
                      <a:pt x="140690" y="416106"/>
                      <a:pt x="91989" y="395933"/>
                      <a:pt x="56081" y="360026"/>
                    </a:cubicBezTo>
                    <a:cubicBezTo>
                      <a:pt x="20173" y="324118"/>
                      <a:pt x="0" y="275416"/>
                      <a:pt x="0" y="224635"/>
                    </a:cubicBezTo>
                    <a:lnTo>
                      <a:pt x="0" y="191472"/>
                    </a:lnTo>
                    <a:cubicBezTo>
                      <a:pt x="0" y="85725"/>
                      <a:pt x="85725" y="0"/>
                      <a:pt x="191472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38100"/>
                <a:ext cx="841731" cy="454206"/>
              </a:xfrm>
              <a:prstGeom prst="rect">
                <a:avLst/>
              </a:prstGeom>
            </p:spPr>
            <p:txBody>
              <a:bodyPr lIns="32778" tIns="32778" rIns="32778" bIns="32778" rtlCol="0" anchor="ctr"/>
              <a:lstStyle/>
              <a:p>
                <a:pPr algn="ctr">
                  <a:lnSpc>
                    <a:spcPts val="2547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308492" y="182553"/>
              <a:ext cx="1977474" cy="9201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29"/>
                </a:lnSpc>
                <a:spcBef>
                  <a:spcPct val="0"/>
                </a:spcBef>
              </a:pPr>
              <a:r>
                <a:rPr lang="en-US" sz="2021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Final return</a:t>
              </a:r>
            </a:p>
            <a:p>
              <a:pPr algn="ctr">
                <a:lnSpc>
                  <a:spcPts val="2829"/>
                </a:lnSpc>
                <a:spcBef>
                  <a:spcPct val="0"/>
                </a:spcBef>
              </a:pPr>
              <a:r>
                <a:rPr lang="en-US" sz="2021">
                  <a:solidFill>
                    <a:srgbClr val="000000"/>
                  </a:solidFill>
                  <a:latin typeface="TT Hoves"/>
                  <a:ea typeface="TT Hoves"/>
                  <a:cs typeface="TT Hoves"/>
                  <a:sym typeface="TT Hoves"/>
                </a:rPr>
                <a:t>$956,279</a:t>
              </a:r>
            </a:p>
          </p:txBody>
        </p:sp>
        <p:grpSp>
          <p:nvGrpSpPr>
            <p:cNvPr id="34" name="Group 34"/>
            <p:cNvGrpSpPr/>
            <p:nvPr/>
          </p:nvGrpSpPr>
          <p:grpSpPr>
            <a:xfrm>
              <a:off x="3595179" y="70360"/>
              <a:ext cx="3053799" cy="1288843"/>
              <a:chOff x="0" y="0"/>
              <a:chExt cx="985927" cy="416106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985927" cy="416106"/>
              </a:xfrm>
              <a:custGeom>
                <a:avLst/>
                <a:gdLst/>
                <a:ahLst/>
                <a:cxnLst/>
                <a:rect l="l" t="t" r="r" b="b"/>
                <a:pathLst>
                  <a:path w="985927" h="416106">
                    <a:moveTo>
                      <a:pt x="172392" y="0"/>
                    </a:moveTo>
                    <a:lnTo>
                      <a:pt x="813535" y="0"/>
                    </a:lnTo>
                    <a:cubicBezTo>
                      <a:pt x="908745" y="0"/>
                      <a:pt x="985927" y="77183"/>
                      <a:pt x="985927" y="172392"/>
                    </a:cubicBezTo>
                    <a:lnTo>
                      <a:pt x="985927" y="243714"/>
                    </a:lnTo>
                    <a:cubicBezTo>
                      <a:pt x="985927" y="338924"/>
                      <a:pt x="908745" y="416106"/>
                      <a:pt x="813535" y="416106"/>
                    </a:cubicBezTo>
                    <a:lnTo>
                      <a:pt x="172392" y="416106"/>
                    </a:lnTo>
                    <a:cubicBezTo>
                      <a:pt x="77183" y="416106"/>
                      <a:pt x="0" y="338924"/>
                      <a:pt x="0" y="243714"/>
                    </a:cubicBezTo>
                    <a:lnTo>
                      <a:pt x="0" y="172392"/>
                    </a:lnTo>
                    <a:cubicBezTo>
                      <a:pt x="0" y="77183"/>
                      <a:pt x="77183" y="0"/>
                      <a:pt x="172392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-38100"/>
                <a:ext cx="985927" cy="454206"/>
              </a:xfrm>
              <a:prstGeom prst="rect">
                <a:avLst/>
              </a:prstGeom>
            </p:spPr>
            <p:txBody>
              <a:bodyPr lIns="31081" tIns="31081" rIns="31081" bIns="31081" rtlCol="0" anchor="ctr"/>
              <a:lstStyle/>
              <a:p>
                <a:pPr algn="ctr">
                  <a:lnSpc>
                    <a:spcPts val="2547"/>
                  </a:lnSpc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4222861" y="228216"/>
              <a:ext cx="1803866" cy="874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83"/>
                </a:lnSpc>
                <a:spcBef>
                  <a:spcPct val="0"/>
                </a:spcBef>
              </a:pPr>
              <a:r>
                <a:rPr lang="en-US" sz="1916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Our return</a:t>
              </a:r>
            </a:p>
            <a:p>
              <a:pPr algn="ctr">
                <a:lnSpc>
                  <a:spcPts val="2683"/>
                </a:lnSpc>
                <a:spcBef>
                  <a:spcPct val="0"/>
                </a:spcBef>
              </a:pPr>
              <a:r>
                <a:rPr lang="en-US" sz="1916">
                  <a:solidFill>
                    <a:srgbClr val="000000"/>
                  </a:solidFill>
                  <a:latin typeface="TT Hoves"/>
                  <a:ea typeface="TT Hoves"/>
                  <a:cs typeface="TT Hoves"/>
                  <a:sym typeface="TT Hoves"/>
                </a:rPr>
                <a:t>−4.37%</a:t>
              </a:r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11350965" y="56580"/>
              <a:ext cx="3815390" cy="1359203"/>
              <a:chOff x="0" y="0"/>
              <a:chExt cx="1168044" cy="416106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168044" cy="416106"/>
              </a:xfrm>
              <a:custGeom>
                <a:avLst/>
                <a:gdLst/>
                <a:ahLst/>
                <a:cxnLst/>
                <a:rect l="l" t="t" r="r" b="b"/>
                <a:pathLst>
                  <a:path w="1168044" h="416106">
                    <a:moveTo>
                      <a:pt x="137981" y="0"/>
                    </a:moveTo>
                    <a:lnTo>
                      <a:pt x="1030063" y="0"/>
                    </a:lnTo>
                    <a:cubicBezTo>
                      <a:pt x="1066658" y="0"/>
                      <a:pt x="1101754" y="14537"/>
                      <a:pt x="1127630" y="40414"/>
                    </a:cubicBezTo>
                    <a:cubicBezTo>
                      <a:pt x="1153507" y="66290"/>
                      <a:pt x="1168044" y="101386"/>
                      <a:pt x="1168044" y="137981"/>
                    </a:cubicBezTo>
                    <a:lnTo>
                      <a:pt x="1168044" y="278126"/>
                    </a:lnTo>
                    <a:cubicBezTo>
                      <a:pt x="1168044" y="354330"/>
                      <a:pt x="1106268" y="416106"/>
                      <a:pt x="1030063" y="416106"/>
                    </a:cubicBezTo>
                    <a:lnTo>
                      <a:pt x="137981" y="416106"/>
                    </a:lnTo>
                    <a:cubicBezTo>
                      <a:pt x="61776" y="416106"/>
                      <a:pt x="0" y="354330"/>
                      <a:pt x="0" y="278126"/>
                    </a:cubicBezTo>
                    <a:lnTo>
                      <a:pt x="0" y="137981"/>
                    </a:lnTo>
                    <a:cubicBezTo>
                      <a:pt x="0" y="61776"/>
                      <a:pt x="61776" y="0"/>
                      <a:pt x="137981" y="0"/>
                    </a:cubicBezTo>
                    <a:close/>
                  </a:path>
                </a:pathLst>
              </a:custGeom>
              <a:ln w="3810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38100"/>
                <a:ext cx="1168044" cy="454206"/>
              </a:xfrm>
              <a:prstGeom prst="rect">
                <a:avLst/>
              </a:prstGeom>
            </p:spPr>
            <p:txBody>
              <a:bodyPr lIns="32778" tIns="32778" rIns="32778" bIns="32778" rtlCol="0" anchor="ctr"/>
              <a:lstStyle/>
              <a:p>
                <a:pPr algn="ctr">
                  <a:lnSpc>
                    <a:spcPts val="2547"/>
                  </a:lnSpc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11591589" y="239133"/>
              <a:ext cx="3334142" cy="9201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29"/>
                </a:lnSpc>
              </a:pPr>
              <a:r>
                <a:rPr lang="en-US" sz="2021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Max drawdown</a:t>
              </a:r>
            </a:p>
            <a:p>
              <a:pPr algn="ctr">
                <a:lnSpc>
                  <a:spcPts val="2829"/>
                </a:lnSpc>
                <a:spcBef>
                  <a:spcPct val="0"/>
                </a:spcBef>
              </a:pPr>
              <a:r>
                <a:rPr lang="en-US" sz="2021">
                  <a:solidFill>
                    <a:srgbClr val="000000"/>
                  </a:solidFill>
                  <a:latin typeface="TT Hoves"/>
                  <a:ea typeface="TT Hoves"/>
                  <a:cs typeface="TT Hoves"/>
                  <a:sym typeface="TT Hoves"/>
                </a:rPr>
                <a:t>−6.27%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13418" y="241749"/>
            <a:ext cx="8529046" cy="9803501"/>
          </a:xfrm>
          <a:custGeom>
            <a:avLst/>
            <a:gdLst/>
            <a:ahLst/>
            <a:cxnLst/>
            <a:rect l="l" t="t" r="r" b="b"/>
            <a:pathLst>
              <a:path w="8529046" h="9803501">
                <a:moveTo>
                  <a:pt x="0" y="0"/>
                </a:moveTo>
                <a:lnTo>
                  <a:pt x="8529046" y="0"/>
                </a:lnTo>
                <a:lnTo>
                  <a:pt x="8529046" y="9803502"/>
                </a:lnTo>
                <a:lnTo>
                  <a:pt x="0" y="98035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 flipH="1">
            <a:off x="17036115" y="6585101"/>
            <a:ext cx="0" cy="1421863"/>
          </a:xfrm>
          <a:prstGeom prst="line">
            <a:avLst/>
          </a:prstGeom>
          <a:ln w="28575" cap="flat">
            <a:solidFill>
              <a:srgbClr val="5E17EB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16393236" y="5942222"/>
            <a:ext cx="1285758" cy="128575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17E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 flipH="1">
            <a:off x="14206042" y="5586839"/>
            <a:ext cx="0" cy="1421863"/>
          </a:xfrm>
          <a:prstGeom prst="line">
            <a:avLst/>
          </a:prstGeom>
          <a:ln w="28575" cap="flat">
            <a:solidFill>
              <a:srgbClr val="BD0000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13563163" y="4943960"/>
            <a:ext cx="1285758" cy="1285758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D000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 flipH="1">
            <a:off x="13279620" y="3333647"/>
            <a:ext cx="0" cy="1421863"/>
          </a:xfrm>
          <a:prstGeom prst="line">
            <a:avLst/>
          </a:prstGeom>
          <a:ln w="28575" cap="flat">
            <a:solidFill>
              <a:srgbClr val="8165FF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endParaRPr lang="en-GB"/>
          </a:p>
        </p:txBody>
      </p:sp>
      <p:grpSp>
        <p:nvGrpSpPr>
          <p:cNvPr id="12" name="Group 12"/>
          <p:cNvGrpSpPr/>
          <p:nvPr/>
        </p:nvGrpSpPr>
        <p:grpSpPr>
          <a:xfrm>
            <a:off x="12621160" y="2622716"/>
            <a:ext cx="1285758" cy="1285758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165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AutoShape 15"/>
          <p:cNvSpPr/>
          <p:nvPr/>
        </p:nvSpPr>
        <p:spPr>
          <a:xfrm flipH="1">
            <a:off x="15640430" y="1911784"/>
            <a:ext cx="0" cy="1421863"/>
          </a:xfrm>
          <a:prstGeom prst="line">
            <a:avLst/>
          </a:prstGeom>
          <a:ln w="28575" cap="flat">
            <a:solidFill>
              <a:srgbClr val="8165FF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endParaRPr lang="en-GB"/>
          </a:p>
        </p:txBody>
      </p:sp>
      <p:grpSp>
        <p:nvGrpSpPr>
          <p:cNvPr id="16" name="Group 16"/>
          <p:cNvGrpSpPr/>
          <p:nvPr/>
        </p:nvGrpSpPr>
        <p:grpSpPr>
          <a:xfrm>
            <a:off x="15013131" y="1384564"/>
            <a:ext cx="1285758" cy="1285758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788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13906919" y="5287715"/>
            <a:ext cx="598247" cy="598247"/>
          </a:xfrm>
          <a:custGeom>
            <a:avLst/>
            <a:gdLst/>
            <a:ahLst/>
            <a:cxnLst/>
            <a:rect l="l" t="t" r="r" b="b"/>
            <a:pathLst>
              <a:path w="598247" h="598247">
                <a:moveTo>
                  <a:pt x="0" y="0"/>
                </a:moveTo>
                <a:lnTo>
                  <a:pt x="598247" y="0"/>
                </a:lnTo>
                <a:lnTo>
                  <a:pt x="598247" y="598248"/>
                </a:lnTo>
                <a:lnTo>
                  <a:pt x="0" y="5982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1130368" y="2440438"/>
            <a:ext cx="10042085" cy="1943189"/>
          </a:xfrm>
          <a:custGeom>
            <a:avLst/>
            <a:gdLst/>
            <a:ahLst/>
            <a:cxnLst/>
            <a:rect l="l" t="t" r="r" b="b"/>
            <a:pathLst>
              <a:path w="10042085" h="1943189">
                <a:moveTo>
                  <a:pt x="0" y="0"/>
                </a:moveTo>
                <a:lnTo>
                  <a:pt x="10042085" y="0"/>
                </a:lnTo>
                <a:lnTo>
                  <a:pt x="10042085" y="1943189"/>
                </a:lnTo>
                <a:lnTo>
                  <a:pt x="0" y="194318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6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1" name="Group 21"/>
          <p:cNvGrpSpPr/>
          <p:nvPr/>
        </p:nvGrpSpPr>
        <p:grpSpPr>
          <a:xfrm>
            <a:off x="189402" y="2149482"/>
            <a:ext cx="11924016" cy="1676804"/>
            <a:chOff x="0" y="0"/>
            <a:chExt cx="4303205" cy="60513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303205" cy="605134"/>
            </a:xfrm>
            <a:custGeom>
              <a:avLst/>
              <a:gdLst/>
              <a:ahLst/>
              <a:cxnLst/>
              <a:rect l="l" t="t" r="r" b="b"/>
              <a:pathLst>
                <a:path w="4303205" h="605134">
                  <a:moveTo>
                    <a:pt x="4303205" y="302567"/>
                  </a:moveTo>
                  <a:lnTo>
                    <a:pt x="4100005" y="605134"/>
                  </a:lnTo>
                  <a:lnTo>
                    <a:pt x="203200" y="605134"/>
                  </a:lnTo>
                  <a:lnTo>
                    <a:pt x="0" y="302567"/>
                  </a:lnTo>
                  <a:lnTo>
                    <a:pt x="203200" y="0"/>
                  </a:lnTo>
                  <a:lnTo>
                    <a:pt x="4100005" y="0"/>
                  </a:lnTo>
                  <a:lnTo>
                    <a:pt x="4303205" y="3025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14300" y="-47625"/>
              <a:ext cx="4074605" cy="652759"/>
            </a:xfrm>
            <a:prstGeom prst="rect">
              <a:avLst/>
            </a:prstGeom>
          </p:spPr>
          <p:txBody>
            <a:bodyPr lIns="69634" tIns="69634" rIns="69634" bIns="69634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038961" y="2584025"/>
            <a:ext cx="8012526" cy="11588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3113" lvl="1" indent="-241556" algn="l">
              <a:lnSpc>
                <a:spcPts val="3132"/>
              </a:lnSpc>
              <a:buFont typeface="Arial"/>
              <a:buChar char="•"/>
            </a:pPr>
            <a:r>
              <a:rPr lang="en-US" sz="2237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Initial allocation to SPY and defensive equities</a:t>
            </a:r>
          </a:p>
          <a:p>
            <a:pPr marL="483113" lvl="1" indent="-241556" algn="l">
              <a:lnSpc>
                <a:spcPts val="3132"/>
              </a:lnSpc>
              <a:buFont typeface="Arial"/>
              <a:buChar char="•"/>
            </a:pPr>
            <a:r>
              <a:rPr lang="en-US" sz="2237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Diversified exposure across sectors</a:t>
            </a:r>
          </a:p>
          <a:p>
            <a:pPr marL="483113" lvl="1" indent="-241556" algn="l">
              <a:lnSpc>
                <a:spcPts val="3132"/>
              </a:lnSpc>
              <a:buFont typeface="Arial"/>
              <a:buChar char="•"/>
            </a:pPr>
            <a:r>
              <a:rPr lang="en-US" sz="2237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Portfolio beta ~1.0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314718" y="2207750"/>
            <a:ext cx="8174109" cy="421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7"/>
              </a:lnSpc>
            </a:pPr>
            <a:r>
              <a:rPr lang="en-US" sz="2512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Foundation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26244" y="2536400"/>
            <a:ext cx="1933683" cy="862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99"/>
              </a:lnSpc>
            </a:pPr>
            <a:r>
              <a:rPr lang="en-US" sz="5071" b="1">
                <a:solidFill>
                  <a:srgbClr val="8586FF"/>
                </a:solidFill>
                <a:latin typeface="TT Hoves Bold"/>
                <a:ea typeface="TT Hoves Bold"/>
                <a:cs typeface="TT Hoves Bold"/>
                <a:sym typeface="TT Hoves Bold"/>
              </a:rPr>
              <a:t>01</a:t>
            </a:r>
          </a:p>
        </p:txBody>
      </p:sp>
      <p:sp>
        <p:nvSpPr>
          <p:cNvPr id="27" name="Freeform 27"/>
          <p:cNvSpPr/>
          <p:nvPr/>
        </p:nvSpPr>
        <p:spPr>
          <a:xfrm>
            <a:off x="1130368" y="4298461"/>
            <a:ext cx="10042085" cy="1943189"/>
          </a:xfrm>
          <a:custGeom>
            <a:avLst/>
            <a:gdLst/>
            <a:ahLst/>
            <a:cxnLst/>
            <a:rect l="l" t="t" r="r" b="b"/>
            <a:pathLst>
              <a:path w="10042085" h="1943189">
                <a:moveTo>
                  <a:pt x="0" y="0"/>
                </a:moveTo>
                <a:lnTo>
                  <a:pt x="10042085" y="0"/>
                </a:lnTo>
                <a:lnTo>
                  <a:pt x="10042085" y="1943188"/>
                </a:lnTo>
                <a:lnTo>
                  <a:pt x="0" y="194318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6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8" name="Group 28"/>
          <p:cNvGrpSpPr/>
          <p:nvPr/>
        </p:nvGrpSpPr>
        <p:grpSpPr>
          <a:xfrm>
            <a:off x="189402" y="4007504"/>
            <a:ext cx="11803051" cy="1659794"/>
            <a:chOff x="0" y="0"/>
            <a:chExt cx="4303205" cy="60513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303205" cy="605134"/>
            </a:xfrm>
            <a:custGeom>
              <a:avLst/>
              <a:gdLst/>
              <a:ahLst/>
              <a:cxnLst/>
              <a:rect l="l" t="t" r="r" b="b"/>
              <a:pathLst>
                <a:path w="4303205" h="605134">
                  <a:moveTo>
                    <a:pt x="4303205" y="302567"/>
                  </a:moveTo>
                  <a:lnTo>
                    <a:pt x="4100005" y="605134"/>
                  </a:lnTo>
                  <a:lnTo>
                    <a:pt x="203200" y="605134"/>
                  </a:lnTo>
                  <a:lnTo>
                    <a:pt x="0" y="302567"/>
                  </a:lnTo>
                  <a:lnTo>
                    <a:pt x="203200" y="0"/>
                  </a:lnTo>
                  <a:lnTo>
                    <a:pt x="4100005" y="0"/>
                  </a:lnTo>
                  <a:lnTo>
                    <a:pt x="4303205" y="3025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14300" y="-47625"/>
              <a:ext cx="4074605" cy="652759"/>
            </a:xfrm>
            <a:prstGeom prst="rect">
              <a:avLst/>
            </a:prstGeom>
          </p:spPr>
          <p:txBody>
            <a:bodyPr lIns="69634" tIns="69634" rIns="69634" bIns="69634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2925027" y="4492467"/>
            <a:ext cx="8953491" cy="1162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3242" lvl="1" indent="-241621" algn="l">
              <a:lnSpc>
                <a:spcPts val="3133"/>
              </a:lnSpc>
              <a:buFont typeface="Arial"/>
              <a:buChar char="•"/>
            </a:pPr>
            <a:r>
              <a:rPr lang="en-US" sz="223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Increased exposure to growth stocks (NVDA, ORCL)</a:t>
            </a:r>
          </a:p>
          <a:p>
            <a:pPr marL="483242" lvl="1" indent="-241621" algn="l">
              <a:lnSpc>
                <a:spcPts val="3133"/>
              </a:lnSpc>
              <a:buFont typeface="Arial"/>
              <a:buChar char="•"/>
            </a:pPr>
            <a:r>
              <a:rPr lang="en-US" sz="223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Rotation into outperforming sectors</a:t>
            </a:r>
          </a:p>
          <a:p>
            <a:pPr marL="483242" lvl="1" indent="-241621" algn="l">
              <a:lnSpc>
                <a:spcPts val="3133"/>
              </a:lnSpc>
              <a:buFont typeface="Arial"/>
              <a:buChar char="•"/>
            </a:pPr>
            <a:r>
              <a:rPr lang="en-US" sz="2238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Portfolio beta increased to ~1.1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038961" y="4106867"/>
            <a:ext cx="7770596" cy="395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4"/>
              </a:lnSpc>
            </a:pPr>
            <a:r>
              <a:rPr lang="en-US" sz="2410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Growth (Early–Mid March)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26244" y="4384897"/>
            <a:ext cx="1933683" cy="871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06"/>
              </a:lnSpc>
            </a:pPr>
            <a:r>
              <a:rPr lang="en-US" sz="5076" b="1">
                <a:solidFill>
                  <a:srgbClr val="8165FF"/>
                </a:solidFill>
                <a:latin typeface="TT Hoves Bold"/>
                <a:ea typeface="TT Hoves Bold"/>
                <a:cs typeface="TT Hoves Bold"/>
                <a:sym typeface="TT Hoves Bold"/>
              </a:rPr>
              <a:t>02</a:t>
            </a:r>
          </a:p>
        </p:txBody>
      </p:sp>
      <p:sp>
        <p:nvSpPr>
          <p:cNvPr id="34" name="Freeform 34"/>
          <p:cNvSpPr/>
          <p:nvPr/>
        </p:nvSpPr>
        <p:spPr>
          <a:xfrm>
            <a:off x="1130368" y="6450597"/>
            <a:ext cx="10042085" cy="1943189"/>
          </a:xfrm>
          <a:custGeom>
            <a:avLst/>
            <a:gdLst/>
            <a:ahLst/>
            <a:cxnLst/>
            <a:rect l="l" t="t" r="r" b="b"/>
            <a:pathLst>
              <a:path w="10042085" h="1943189">
                <a:moveTo>
                  <a:pt x="0" y="0"/>
                </a:moveTo>
                <a:lnTo>
                  <a:pt x="10042085" y="0"/>
                </a:lnTo>
                <a:lnTo>
                  <a:pt x="10042085" y="1943188"/>
                </a:lnTo>
                <a:lnTo>
                  <a:pt x="0" y="194318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6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5" name="Group 35"/>
          <p:cNvGrpSpPr/>
          <p:nvPr/>
        </p:nvGrpSpPr>
        <p:grpSpPr>
          <a:xfrm>
            <a:off x="189402" y="6159640"/>
            <a:ext cx="12431758" cy="1748205"/>
            <a:chOff x="0" y="0"/>
            <a:chExt cx="4303205" cy="605134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303205" cy="605134"/>
            </a:xfrm>
            <a:custGeom>
              <a:avLst/>
              <a:gdLst/>
              <a:ahLst/>
              <a:cxnLst/>
              <a:rect l="l" t="t" r="r" b="b"/>
              <a:pathLst>
                <a:path w="4303205" h="605134">
                  <a:moveTo>
                    <a:pt x="4303205" y="302567"/>
                  </a:moveTo>
                  <a:lnTo>
                    <a:pt x="4100005" y="605134"/>
                  </a:lnTo>
                  <a:lnTo>
                    <a:pt x="203200" y="605134"/>
                  </a:lnTo>
                  <a:lnTo>
                    <a:pt x="0" y="302567"/>
                  </a:lnTo>
                  <a:lnTo>
                    <a:pt x="203200" y="0"/>
                  </a:lnTo>
                  <a:lnTo>
                    <a:pt x="4100005" y="0"/>
                  </a:lnTo>
                  <a:lnTo>
                    <a:pt x="4303205" y="3025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14300" y="-47625"/>
              <a:ext cx="4074605" cy="652759"/>
            </a:xfrm>
            <a:prstGeom prst="rect">
              <a:avLst/>
            </a:prstGeom>
          </p:spPr>
          <p:txBody>
            <a:bodyPr lIns="69634" tIns="69634" rIns="69634" bIns="69634" rtlCol="0" anchor="ctr"/>
            <a:lstStyle/>
            <a:p>
              <a:pPr algn="ctr">
                <a:lnSpc>
                  <a:spcPts val="293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3038961" y="6700232"/>
            <a:ext cx="8483693" cy="1162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3242" lvl="1" indent="-241621" algn="l">
              <a:lnSpc>
                <a:spcPts val="3133"/>
              </a:lnSpc>
              <a:buFont typeface="Arial"/>
              <a:buChar char="•"/>
            </a:pPr>
            <a:r>
              <a:rPr lang="en-US" sz="223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Shift to hedging assets (GLD, SH, PSQ, metals)</a:t>
            </a:r>
          </a:p>
          <a:p>
            <a:pPr marL="483242" lvl="1" indent="-241621" algn="l">
              <a:lnSpc>
                <a:spcPts val="3133"/>
              </a:lnSpc>
              <a:buFont typeface="Arial"/>
              <a:buChar char="•"/>
            </a:pPr>
            <a:r>
              <a:rPr lang="en-US" sz="2238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Reduced equity exposure</a:t>
            </a:r>
          </a:p>
          <a:p>
            <a:pPr marL="483242" lvl="1" indent="-241621" algn="l">
              <a:lnSpc>
                <a:spcPts val="3133"/>
              </a:lnSpc>
              <a:buFont typeface="Arial"/>
              <a:buChar char="•"/>
            </a:pPr>
            <a:r>
              <a:rPr lang="en-US" sz="2238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Portfolio beta reduced to ~0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159926" y="6287196"/>
            <a:ext cx="7770596" cy="422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4"/>
              </a:lnSpc>
            </a:pPr>
            <a:r>
              <a:rPr lang="en-US" sz="2488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Crisis (Late March)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26244" y="6546558"/>
            <a:ext cx="1933683" cy="85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2"/>
              </a:lnSpc>
            </a:pPr>
            <a:r>
              <a:rPr lang="en-US" sz="4994" b="1">
                <a:solidFill>
                  <a:srgbClr val="BD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03</a:t>
            </a:r>
          </a:p>
        </p:txBody>
      </p:sp>
      <p:sp>
        <p:nvSpPr>
          <p:cNvPr id="41" name="Freeform 41"/>
          <p:cNvSpPr/>
          <p:nvPr/>
        </p:nvSpPr>
        <p:spPr>
          <a:xfrm>
            <a:off x="1233657" y="8457844"/>
            <a:ext cx="9837043" cy="1903512"/>
          </a:xfrm>
          <a:custGeom>
            <a:avLst/>
            <a:gdLst/>
            <a:ahLst/>
            <a:cxnLst/>
            <a:rect l="l" t="t" r="r" b="b"/>
            <a:pathLst>
              <a:path w="9837043" h="1903512">
                <a:moveTo>
                  <a:pt x="0" y="0"/>
                </a:moveTo>
                <a:lnTo>
                  <a:pt x="9837043" y="0"/>
                </a:lnTo>
                <a:lnTo>
                  <a:pt x="9837043" y="1903513"/>
                </a:lnTo>
                <a:lnTo>
                  <a:pt x="0" y="190351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alphaModFix amt="6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2" name="Group 42"/>
          <p:cNvGrpSpPr/>
          <p:nvPr/>
        </p:nvGrpSpPr>
        <p:grpSpPr>
          <a:xfrm>
            <a:off x="311904" y="8172829"/>
            <a:ext cx="12623050" cy="1775105"/>
            <a:chOff x="0" y="0"/>
            <a:chExt cx="4303205" cy="605134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4303205" cy="605134"/>
            </a:xfrm>
            <a:custGeom>
              <a:avLst/>
              <a:gdLst/>
              <a:ahLst/>
              <a:cxnLst/>
              <a:rect l="l" t="t" r="r" b="b"/>
              <a:pathLst>
                <a:path w="4303205" h="605134">
                  <a:moveTo>
                    <a:pt x="4303205" y="302567"/>
                  </a:moveTo>
                  <a:lnTo>
                    <a:pt x="4100005" y="605134"/>
                  </a:lnTo>
                  <a:lnTo>
                    <a:pt x="203200" y="605134"/>
                  </a:lnTo>
                  <a:lnTo>
                    <a:pt x="0" y="302567"/>
                  </a:lnTo>
                  <a:lnTo>
                    <a:pt x="203200" y="0"/>
                  </a:lnTo>
                  <a:lnTo>
                    <a:pt x="4100005" y="0"/>
                  </a:lnTo>
                  <a:lnTo>
                    <a:pt x="4303205" y="3025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4300" y="-47625"/>
              <a:ext cx="4074605" cy="652759"/>
            </a:xfrm>
            <a:prstGeom prst="rect">
              <a:avLst/>
            </a:prstGeom>
          </p:spPr>
          <p:txBody>
            <a:bodyPr lIns="68213" tIns="68213" rIns="68213" bIns="68213" rtlCol="0" anchor="ctr"/>
            <a:lstStyle/>
            <a:p>
              <a:pPr algn="ctr">
                <a:lnSpc>
                  <a:spcPts val="2939"/>
                </a:lnSpc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221776" y="8703633"/>
            <a:ext cx="8770677" cy="1153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5073" lvl="1" indent="-237537" algn="l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Re-entry into equities (SPY, XLF, XLI, JPM)</a:t>
            </a:r>
          </a:p>
          <a:p>
            <a:pPr marL="475073" lvl="1" indent="-237537" algn="l">
              <a:lnSpc>
                <a:spcPts val="3080"/>
              </a:lnSpc>
              <a:buFont typeface="Arial"/>
              <a:buChar char="•"/>
            </a:pPr>
            <a:r>
              <a:rPr lang="en-US" sz="2200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Gradual increase in exposure</a:t>
            </a:r>
          </a:p>
          <a:p>
            <a:pPr marL="475073" lvl="1" indent="-237537" algn="l">
              <a:lnSpc>
                <a:spcPts val="3080"/>
              </a:lnSpc>
              <a:buFont typeface="Arial"/>
              <a:buChar char="•"/>
            </a:pPr>
            <a:r>
              <a:rPr lang="en-US" sz="2200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Portfolio beta ~0.6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221776" y="8296808"/>
            <a:ext cx="7611934" cy="423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1"/>
              </a:lnSpc>
            </a:pPr>
            <a:r>
              <a:rPr lang="en-US" sz="2465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Recovery (Early-Mid April)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27575" y="8549902"/>
            <a:ext cx="1894200" cy="8400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58"/>
              </a:lnSpc>
            </a:pPr>
            <a:r>
              <a:rPr lang="en-US" sz="4899" b="1">
                <a:solidFill>
                  <a:srgbClr val="5E17EB"/>
                </a:solidFill>
                <a:latin typeface="TT Hoves Bold"/>
                <a:ea typeface="TT Hoves Bold"/>
                <a:cs typeface="TT Hoves Bold"/>
                <a:sym typeface="TT Hoves Bold"/>
              </a:rPr>
              <a:t>04</a:t>
            </a:r>
          </a:p>
        </p:txBody>
      </p:sp>
      <p:sp>
        <p:nvSpPr>
          <p:cNvPr id="48" name="Freeform 48"/>
          <p:cNvSpPr/>
          <p:nvPr/>
        </p:nvSpPr>
        <p:spPr>
          <a:xfrm>
            <a:off x="15310530" y="1741127"/>
            <a:ext cx="690960" cy="572633"/>
          </a:xfrm>
          <a:custGeom>
            <a:avLst/>
            <a:gdLst/>
            <a:ahLst/>
            <a:cxnLst/>
            <a:rect l="l" t="t" r="r" b="b"/>
            <a:pathLst>
              <a:path w="690960" h="572633">
                <a:moveTo>
                  <a:pt x="0" y="0"/>
                </a:moveTo>
                <a:lnTo>
                  <a:pt x="690960" y="0"/>
                </a:lnTo>
                <a:lnTo>
                  <a:pt x="690960" y="572632"/>
                </a:lnTo>
                <a:lnTo>
                  <a:pt x="0" y="5726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9" name="Freeform 49"/>
          <p:cNvSpPr/>
          <p:nvPr/>
        </p:nvSpPr>
        <p:spPr>
          <a:xfrm>
            <a:off x="12934955" y="2985050"/>
            <a:ext cx="658170" cy="561090"/>
          </a:xfrm>
          <a:custGeom>
            <a:avLst/>
            <a:gdLst/>
            <a:ahLst/>
            <a:cxnLst/>
            <a:rect l="l" t="t" r="r" b="b"/>
            <a:pathLst>
              <a:path w="658170" h="561090">
                <a:moveTo>
                  <a:pt x="0" y="0"/>
                </a:moveTo>
                <a:lnTo>
                  <a:pt x="658170" y="0"/>
                </a:lnTo>
                <a:lnTo>
                  <a:pt x="658170" y="561090"/>
                </a:lnTo>
                <a:lnTo>
                  <a:pt x="0" y="5610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0" name="Freeform 50"/>
          <p:cNvSpPr/>
          <p:nvPr/>
        </p:nvSpPr>
        <p:spPr>
          <a:xfrm>
            <a:off x="16714676" y="6255419"/>
            <a:ext cx="642879" cy="659363"/>
          </a:xfrm>
          <a:custGeom>
            <a:avLst/>
            <a:gdLst/>
            <a:ahLst/>
            <a:cxnLst/>
            <a:rect l="l" t="t" r="r" b="b"/>
            <a:pathLst>
              <a:path w="642879" h="659363">
                <a:moveTo>
                  <a:pt x="0" y="0"/>
                </a:moveTo>
                <a:lnTo>
                  <a:pt x="642879" y="0"/>
                </a:lnTo>
                <a:lnTo>
                  <a:pt x="642879" y="659364"/>
                </a:lnTo>
                <a:lnTo>
                  <a:pt x="0" y="659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1" name="TextBox 51"/>
          <p:cNvSpPr txBox="1"/>
          <p:nvPr/>
        </p:nvSpPr>
        <p:spPr>
          <a:xfrm>
            <a:off x="512204" y="578799"/>
            <a:ext cx="10660249" cy="961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5"/>
              </a:lnSpc>
            </a:pPr>
            <a:r>
              <a:rPr lang="en-US" sz="5575" b="1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Adapting to Market Conditions</a:t>
            </a:r>
          </a:p>
        </p:txBody>
      </p:sp>
      <p:sp>
        <p:nvSpPr>
          <p:cNvPr id="52" name="AutoShape 52"/>
          <p:cNvSpPr/>
          <p:nvPr/>
        </p:nvSpPr>
        <p:spPr>
          <a:xfrm>
            <a:off x="570714" y="1835157"/>
            <a:ext cx="1119307" cy="0"/>
          </a:xfrm>
          <a:prstGeom prst="line">
            <a:avLst/>
          </a:prstGeom>
          <a:ln w="95250" cap="flat">
            <a:solidFill>
              <a:srgbClr val="8165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2295067"/>
            <a:ext cx="1077509" cy="0"/>
          </a:xfrm>
          <a:prstGeom prst="line">
            <a:avLst/>
          </a:prstGeom>
          <a:ln w="95250" cap="flat">
            <a:solidFill>
              <a:srgbClr val="8165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028700" y="904875"/>
            <a:ext cx="14281697" cy="1086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11"/>
              </a:lnSpc>
            </a:pPr>
            <a:r>
              <a:rPr lang="en-US" sz="6365" b="1" spc="-254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A Regime-Based Investment Strategy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32900" y="3229466"/>
            <a:ext cx="4309568" cy="5464141"/>
            <a:chOff x="0" y="0"/>
            <a:chExt cx="5746091" cy="7285521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5746091" cy="7285521"/>
              <a:chOff x="0" y="0"/>
              <a:chExt cx="997841" cy="126517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997841" cy="1265172"/>
              </a:xfrm>
              <a:custGeom>
                <a:avLst/>
                <a:gdLst/>
                <a:ahLst/>
                <a:cxnLst/>
                <a:rect l="l" t="t" r="r" b="b"/>
                <a:pathLst>
                  <a:path w="997841" h="1265172">
                    <a:moveTo>
                      <a:pt x="109583" y="0"/>
                    </a:moveTo>
                    <a:lnTo>
                      <a:pt x="888258" y="0"/>
                    </a:lnTo>
                    <a:cubicBezTo>
                      <a:pt x="917321" y="0"/>
                      <a:pt x="945194" y="11545"/>
                      <a:pt x="965745" y="32096"/>
                    </a:cubicBezTo>
                    <a:cubicBezTo>
                      <a:pt x="986296" y="52647"/>
                      <a:pt x="997841" y="80520"/>
                      <a:pt x="997841" y="109583"/>
                    </a:cubicBezTo>
                    <a:lnTo>
                      <a:pt x="997841" y="1155589"/>
                    </a:lnTo>
                    <a:cubicBezTo>
                      <a:pt x="997841" y="1184652"/>
                      <a:pt x="986296" y="1212525"/>
                      <a:pt x="965745" y="1233076"/>
                    </a:cubicBezTo>
                    <a:cubicBezTo>
                      <a:pt x="945194" y="1253627"/>
                      <a:pt x="917321" y="1265172"/>
                      <a:pt x="888258" y="1265172"/>
                    </a:cubicBezTo>
                    <a:lnTo>
                      <a:pt x="109583" y="1265172"/>
                    </a:lnTo>
                    <a:cubicBezTo>
                      <a:pt x="80520" y="1265172"/>
                      <a:pt x="52647" y="1253627"/>
                      <a:pt x="32096" y="1233076"/>
                    </a:cubicBezTo>
                    <a:cubicBezTo>
                      <a:pt x="11545" y="1212525"/>
                      <a:pt x="0" y="1184652"/>
                      <a:pt x="0" y="1155589"/>
                    </a:cubicBezTo>
                    <a:lnTo>
                      <a:pt x="0" y="109583"/>
                    </a:lnTo>
                    <a:cubicBezTo>
                      <a:pt x="0" y="80520"/>
                      <a:pt x="11545" y="52647"/>
                      <a:pt x="32096" y="32096"/>
                    </a:cubicBezTo>
                    <a:cubicBezTo>
                      <a:pt x="52647" y="11545"/>
                      <a:pt x="80520" y="0"/>
                      <a:pt x="109583" y="0"/>
                    </a:cubicBezTo>
                    <a:close/>
                  </a:path>
                </a:pathLst>
              </a:custGeom>
              <a:solidFill>
                <a:srgbClr val="8165FF">
                  <a:alpha val="19608"/>
                </a:srgbClr>
              </a:solidFill>
              <a:ln w="38100" cap="rnd">
                <a:solidFill>
                  <a:srgbClr val="000000">
                    <a:alpha val="19608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152400"/>
                <a:ext cx="997841" cy="1417572"/>
              </a:xfrm>
              <a:prstGeom prst="rect">
                <a:avLst/>
              </a:prstGeom>
            </p:spPr>
            <p:txBody>
              <a:bodyPr lIns="59674" tIns="59674" rIns="59674" bIns="59674" rtlCol="0" anchor="ctr"/>
              <a:lstStyle/>
              <a:p>
                <a:pPr algn="ctr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890316" y="418536"/>
              <a:ext cx="3965458" cy="19382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976"/>
                </a:lnSpc>
              </a:pPr>
              <a:r>
                <a:rPr lang="en-US" sz="4269" b="1" spc="85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GROWTH</a:t>
              </a:r>
            </a:p>
            <a:p>
              <a:pPr marL="0" lvl="0" indent="0" algn="ctr">
                <a:lnSpc>
                  <a:spcPts val="5976"/>
                </a:lnSpc>
                <a:spcBef>
                  <a:spcPct val="0"/>
                </a:spcBef>
              </a:pPr>
              <a:r>
                <a:rPr lang="en-US" sz="4269" b="1" spc="85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(RISK-ON)</a:t>
              </a:r>
            </a:p>
          </p:txBody>
        </p:sp>
        <p:sp>
          <p:nvSpPr>
            <p:cNvPr id="9" name="AutoShape 9"/>
            <p:cNvSpPr/>
            <p:nvPr/>
          </p:nvSpPr>
          <p:spPr>
            <a:xfrm>
              <a:off x="392279" y="2613829"/>
              <a:ext cx="4981753" cy="0"/>
            </a:xfrm>
            <a:prstGeom prst="line">
              <a:avLst/>
            </a:prstGeom>
            <a:ln w="635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803505" y="3211968"/>
            <a:ext cx="4309568" cy="5499138"/>
            <a:chOff x="0" y="0"/>
            <a:chExt cx="997841" cy="12732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97841" cy="1273275"/>
            </a:xfrm>
            <a:custGeom>
              <a:avLst/>
              <a:gdLst/>
              <a:ahLst/>
              <a:cxnLst/>
              <a:rect l="l" t="t" r="r" b="b"/>
              <a:pathLst>
                <a:path w="997841" h="1273275">
                  <a:moveTo>
                    <a:pt x="57486" y="0"/>
                  </a:moveTo>
                  <a:lnTo>
                    <a:pt x="940355" y="0"/>
                  </a:lnTo>
                  <a:cubicBezTo>
                    <a:pt x="972104" y="0"/>
                    <a:pt x="997841" y="25738"/>
                    <a:pt x="997841" y="57486"/>
                  </a:cubicBezTo>
                  <a:lnTo>
                    <a:pt x="997841" y="1215789"/>
                  </a:lnTo>
                  <a:cubicBezTo>
                    <a:pt x="997841" y="1247538"/>
                    <a:pt x="972104" y="1273275"/>
                    <a:pt x="940355" y="1273275"/>
                  </a:cubicBezTo>
                  <a:lnTo>
                    <a:pt x="57486" y="1273275"/>
                  </a:lnTo>
                  <a:cubicBezTo>
                    <a:pt x="25738" y="1273275"/>
                    <a:pt x="0" y="1247538"/>
                    <a:pt x="0" y="1215789"/>
                  </a:cubicBezTo>
                  <a:lnTo>
                    <a:pt x="0" y="57486"/>
                  </a:lnTo>
                  <a:cubicBezTo>
                    <a:pt x="0" y="25738"/>
                    <a:pt x="25738" y="0"/>
                    <a:pt x="57486" y="0"/>
                  </a:cubicBezTo>
                  <a:close/>
                </a:path>
              </a:pathLst>
            </a:custGeom>
            <a:solidFill>
              <a:srgbClr val="8165FF">
                <a:alpha val="4980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42875"/>
              <a:ext cx="997841" cy="1416150"/>
            </a:xfrm>
            <a:prstGeom prst="rect">
              <a:avLst/>
            </a:prstGeom>
          </p:spPr>
          <p:txBody>
            <a:bodyPr lIns="59674" tIns="59674" rIns="59674" bIns="59674" rtlCol="0" anchor="ctr"/>
            <a:lstStyle/>
            <a:p>
              <a:pPr algn="ctr">
                <a:lnSpc>
                  <a:spcPts val="431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090132" y="5375995"/>
            <a:ext cx="3736314" cy="2835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9399" lvl="1" indent="-294699" algn="l">
              <a:lnSpc>
                <a:spcPts val="3821"/>
              </a:lnSpc>
              <a:spcBef>
                <a:spcPct val="0"/>
              </a:spcBef>
              <a:buFont typeface="Arial"/>
              <a:buChar char="•"/>
            </a:pPr>
            <a:r>
              <a:rPr lang="en-US" sz="2729" spc="54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Emergency Override on</a:t>
            </a:r>
            <a:r>
              <a:rPr lang="en-US" sz="2729" u="none" strike="noStrike" spc="54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30 March into SH, PSQ, AA, CENX and gold</a:t>
            </a:r>
          </a:p>
          <a:p>
            <a:pPr marL="589399" lvl="1" indent="-294699" algn="l">
              <a:lnSpc>
                <a:spcPts val="3821"/>
              </a:lnSpc>
              <a:buFont typeface="Arial"/>
              <a:buChar char="•"/>
            </a:pPr>
            <a:r>
              <a:rPr lang="en-US" sz="2729" b="1" u="none" strike="noStrike" spc="54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Net beta </a:t>
            </a:r>
            <a:r>
              <a:rPr lang="en-US" sz="2729" u="none" strike="noStrike" spc="54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~0</a:t>
            </a:r>
          </a:p>
        </p:txBody>
      </p:sp>
      <p:sp>
        <p:nvSpPr>
          <p:cNvPr id="14" name="AutoShape 14"/>
          <p:cNvSpPr/>
          <p:nvPr/>
        </p:nvSpPr>
        <p:spPr>
          <a:xfrm>
            <a:off x="6948278" y="5207055"/>
            <a:ext cx="3736314" cy="0"/>
          </a:xfrm>
          <a:prstGeom prst="line">
            <a:avLst/>
          </a:prstGeom>
          <a:ln w="47625" cap="flat">
            <a:solidFill>
              <a:srgbClr val="8165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15" name="Group 15"/>
          <p:cNvGrpSpPr/>
          <p:nvPr/>
        </p:nvGrpSpPr>
        <p:grpSpPr>
          <a:xfrm>
            <a:off x="12230359" y="3211968"/>
            <a:ext cx="4309568" cy="5499138"/>
            <a:chOff x="0" y="0"/>
            <a:chExt cx="997841" cy="12732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97841" cy="1273275"/>
            </a:xfrm>
            <a:custGeom>
              <a:avLst/>
              <a:gdLst/>
              <a:ahLst/>
              <a:cxnLst/>
              <a:rect l="l" t="t" r="r" b="b"/>
              <a:pathLst>
                <a:path w="997841" h="1273275">
                  <a:moveTo>
                    <a:pt x="79044" y="0"/>
                  </a:moveTo>
                  <a:lnTo>
                    <a:pt x="918798" y="0"/>
                  </a:lnTo>
                  <a:cubicBezTo>
                    <a:pt x="962452" y="0"/>
                    <a:pt x="997841" y="35389"/>
                    <a:pt x="997841" y="79044"/>
                  </a:cubicBezTo>
                  <a:lnTo>
                    <a:pt x="997841" y="1194232"/>
                  </a:lnTo>
                  <a:cubicBezTo>
                    <a:pt x="997841" y="1237886"/>
                    <a:pt x="962452" y="1273275"/>
                    <a:pt x="918798" y="1273275"/>
                  </a:cubicBezTo>
                  <a:lnTo>
                    <a:pt x="79044" y="1273275"/>
                  </a:lnTo>
                  <a:cubicBezTo>
                    <a:pt x="58080" y="1273275"/>
                    <a:pt x="37975" y="1264947"/>
                    <a:pt x="23151" y="1250124"/>
                  </a:cubicBezTo>
                  <a:cubicBezTo>
                    <a:pt x="8328" y="1235300"/>
                    <a:pt x="0" y="1215195"/>
                    <a:pt x="0" y="1194232"/>
                  </a:cubicBezTo>
                  <a:lnTo>
                    <a:pt x="0" y="79044"/>
                  </a:lnTo>
                  <a:cubicBezTo>
                    <a:pt x="0" y="35389"/>
                    <a:pt x="35389" y="0"/>
                    <a:pt x="79044" y="0"/>
                  </a:cubicBezTo>
                  <a:close/>
                </a:path>
              </a:pathLst>
            </a:custGeom>
            <a:solidFill>
              <a:srgbClr val="8165FF">
                <a:alpha val="6980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42875"/>
              <a:ext cx="997841" cy="1416150"/>
            </a:xfrm>
            <a:prstGeom prst="rect">
              <a:avLst/>
            </a:prstGeom>
          </p:spPr>
          <p:txBody>
            <a:bodyPr lIns="59674" tIns="59674" rIns="59674" bIns="59674" rtlCol="0" anchor="ctr"/>
            <a:lstStyle/>
            <a:p>
              <a:pPr algn="ctr">
                <a:lnSpc>
                  <a:spcPts val="431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516986" y="5375995"/>
            <a:ext cx="3736314" cy="2835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9399" lvl="1" indent="-294699" algn="l">
              <a:lnSpc>
                <a:spcPts val="3821"/>
              </a:lnSpc>
              <a:spcBef>
                <a:spcPct val="0"/>
              </a:spcBef>
              <a:buFont typeface="Arial"/>
              <a:buChar char="•"/>
            </a:pPr>
            <a:r>
              <a:rPr lang="en-US" sz="2729" spc="54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Rotation back</a:t>
            </a:r>
            <a:r>
              <a:rPr lang="en-US" sz="2729" u="none" strike="noStrike" spc="54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into SPY, ESGU, XLF, XLI, CAT, JPM after the April 8 ceasefire with</a:t>
            </a:r>
          </a:p>
          <a:p>
            <a:pPr marL="589399" lvl="1" indent="-294699" algn="l">
              <a:lnSpc>
                <a:spcPts val="3821"/>
              </a:lnSpc>
              <a:spcBef>
                <a:spcPct val="0"/>
              </a:spcBef>
              <a:buFont typeface="Arial"/>
              <a:buChar char="•"/>
            </a:pPr>
            <a:r>
              <a:rPr lang="en-US" sz="2729" b="1" u="none" strike="noStrike" spc="54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Beta</a:t>
            </a:r>
            <a:r>
              <a:rPr lang="en-US" sz="2729" u="none" strike="noStrike" spc="54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~0.6</a:t>
            </a:r>
          </a:p>
        </p:txBody>
      </p:sp>
      <p:sp>
        <p:nvSpPr>
          <p:cNvPr id="19" name="AutoShape 19"/>
          <p:cNvSpPr/>
          <p:nvPr/>
        </p:nvSpPr>
        <p:spPr>
          <a:xfrm>
            <a:off x="12516986" y="5162550"/>
            <a:ext cx="3736314" cy="0"/>
          </a:xfrm>
          <a:prstGeom prst="line">
            <a:avLst/>
          </a:prstGeom>
          <a:ln w="47625" cap="flat">
            <a:solidFill>
              <a:srgbClr val="8165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0" name="AutoShape 20"/>
          <p:cNvSpPr/>
          <p:nvPr/>
        </p:nvSpPr>
        <p:spPr>
          <a:xfrm>
            <a:off x="5742493" y="5162550"/>
            <a:ext cx="581016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GB"/>
          </a:p>
        </p:txBody>
      </p:sp>
      <p:sp>
        <p:nvSpPr>
          <p:cNvPr id="21" name="AutoShape 21"/>
          <p:cNvSpPr/>
          <p:nvPr/>
        </p:nvSpPr>
        <p:spPr>
          <a:xfrm>
            <a:off x="11314119" y="5143500"/>
            <a:ext cx="581016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Box 22"/>
          <p:cNvSpPr txBox="1"/>
          <p:nvPr/>
        </p:nvSpPr>
        <p:spPr>
          <a:xfrm>
            <a:off x="7327929" y="3520031"/>
            <a:ext cx="3356663" cy="1472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976"/>
              </a:lnSpc>
              <a:spcBef>
                <a:spcPct val="0"/>
              </a:spcBef>
            </a:pPr>
            <a:r>
              <a:rPr lang="en-US" sz="4269" b="1" spc="85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CRISIS (RISK-OFF)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898096" y="3444717"/>
            <a:ext cx="3048738" cy="1472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976"/>
              </a:lnSpc>
              <a:spcBef>
                <a:spcPct val="0"/>
              </a:spcBef>
            </a:pPr>
            <a:r>
              <a:rPr lang="en-US" sz="4269" b="1" spc="85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RECOVERY(RE-RISK)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19527" y="5109295"/>
            <a:ext cx="3736314" cy="1904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0996" lvl="1" indent="-305498" algn="l">
              <a:lnSpc>
                <a:spcPts val="6735"/>
              </a:lnSpc>
              <a:buFont typeface="Arial"/>
              <a:buChar char="•"/>
            </a:pPr>
            <a:r>
              <a:rPr lang="en-US" sz="2829" spc="56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Core SPY and AI</a:t>
            </a:r>
          </a:p>
          <a:p>
            <a:pPr marL="610996" lvl="1" indent="-305498" algn="l">
              <a:lnSpc>
                <a:spcPts val="3961"/>
              </a:lnSpc>
              <a:buFont typeface="Arial"/>
              <a:buChar char="•"/>
            </a:pPr>
            <a:r>
              <a:rPr lang="en-US" sz="2829" b="1" spc="56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Target beta</a:t>
            </a:r>
            <a:r>
              <a:rPr lang="en-US" sz="2829" spc="56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 ~1.0+(Quality Growth)</a:t>
            </a:r>
          </a:p>
        </p:txBody>
      </p:sp>
      <p:sp>
        <p:nvSpPr>
          <p:cNvPr id="25" name="Freeform 25"/>
          <p:cNvSpPr/>
          <p:nvPr/>
        </p:nvSpPr>
        <p:spPr>
          <a:xfrm>
            <a:off x="15662016" y="439472"/>
            <a:ext cx="1755822" cy="1178457"/>
          </a:xfrm>
          <a:custGeom>
            <a:avLst/>
            <a:gdLst/>
            <a:ahLst/>
            <a:cxnLst/>
            <a:rect l="l" t="t" r="r" b="b"/>
            <a:pathLst>
              <a:path w="1755822" h="1178457">
                <a:moveTo>
                  <a:pt x="0" y="0"/>
                </a:moveTo>
                <a:lnTo>
                  <a:pt x="1755822" y="0"/>
                </a:lnTo>
                <a:lnTo>
                  <a:pt x="1755822" y="1178456"/>
                </a:lnTo>
                <a:lnTo>
                  <a:pt x="0" y="117845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47152" y="7013953"/>
            <a:ext cx="5824296" cy="436822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32260" y="4051246"/>
            <a:ext cx="8318623" cy="3977123"/>
          </a:xfrm>
          <a:custGeom>
            <a:avLst/>
            <a:gdLst/>
            <a:ahLst/>
            <a:cxnLst/>
            <a:rect l="l" t="t" r="r" b="b"/>
            <a:pathLst>
              <a:path w="8318623" h="3977123">
                <a:moveTo>
                  <a:pt x="0" y="0"/>
                </a:moveTo>
                <a:lnTo>
                  <a:pt x="8318623" y="0"/>
                </a:lnTo>
                <a:lnTo>
                  <a:pt x="8318623" y="3977123"/>
                </a:lnTo>
                <a:lnTo>
                  <a:pt x="0" y="397712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930215" y="469449"/>
            <a:ext cx="1839162" cy="1234392"/>
          </a:xfrm>
          <a:custGeom>
            <a:avLst/>
            <a:gdLst/>
            <a:ahLst/>
            <a:cxnLst/>
            <a:rect l="l" t="t" r="r" b="b"/>
            <a:pathLst>
              <a:path w="1839162" h="1234392">
                <a:moveTo>
                  <a:pt x="0" y="0"/>
                </a:moveTo>
                <a:lnTo>
                  <a:pt x="1839162" y="0"/>
                </a:lnTo>
                <a:lnTo>
                  <a:pt x="1839162" y="1234392"/>
                </a:lnTo>
                <a:lnTo>
                  <a:pt x="0" y="123439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500199" y="355149"/>
            <a:ext cx="10314813" cy="1109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97"/>
              </a:lnSpc>
            </a:pPr>
            <a:r>
              <a:rPr lang="en-US" sz="6569" b="1" spc="-262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Key Performance Overview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00199" y="8278316"/>
            <a:ext cx="17564432" cy="1473083"/>
            <a:chOff x="0" y="0"/>
            <a:chExt cx="23419243" cy="1964110"/>
          </a:xfrm>
        </p:grpSpPr>
        <p:grpSp>
          <p:nvGrpSpPr>
            <p:cNvPr id="6" name="Group 6"/>
            <p:cNvGrpSpPr/>
            <p:nvPr/>
          </p:nvGrpSpPr>
          <p:grpSpPr>
            <a:xfrm>
              <a:off x="10272940" y="0"/>
              <a:ext cx="2115665" cy="1964110"/>
              <a:chOff x="0" y="0"/>
              <a:chExt cx="875517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7551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75517" h="812800">
                    <a:moveTo>
                      <a:pt x="56276" y="0"/>
                    </a:moveTo>
                    <a:lnTo>
                      <a:pt x="819242" y="0"/>
                    </a:lnTo>
                    <a:cubicBezTo>
                      <a:pt x="834167" y="0"/>
                      <a:pt x="848481" y="5929"/>
                      <a:pt x="859035" y="16483"/>
                    </a:cubicBezTo>
                    <a:cubicBezTo>
                      <a:pt x="869588" y="27036"/>
                      <a:pt x="875517" y="41350"/>
                      <a:pt x="875517" y="56276"/>
                    </a:cubicBezTo>
                    <a:lnTo>
                      <a:pt x="875517" y="756524"/>
                    </a:lnTo>
                    <a:cubicBezTo>
                      <a:pt x="875517" y="771450"/>
                      <a:pt x="869588" y="785764"/>
                      <a:pt x="859035" y="796317"/>
                    </a:cubicBezTo>
                    <a:cubicBezTo>
                      <a:pt x="848481" y="806871"/>
                      <a:pt x="834167" y="812800"/>
                      <a:pt x="819242" y="812800"/>
                    </a:cubicBezTo>
                    <a:lnTo>
                      <a:pt x="56276" y="812800"/>
                    </a:lnTo>
                    <a:cubicBezTo>
                      <a:pt x="41350" y="812800"/>
                      <a:pt x="27036" y="806871"/>
                      <a:pt x="16483" y="796317"/>
                    </a:cubicBezTo>
                    <a:cubicBezTo>
                      <a:pt x="5929" y="785764"/>
                      <a:pt x="0" y="771450"/>
                      <a:pt x="0" y="756524"/>
                    </a:cubicBezTo>
                    <a:lnTo>
                      <a:pt x="0" y="56276"/>
                    </a:lnTo>
                    <a:cubicBezTo>
                      <a:pt x="0" y="41350"/>
                      <a:pt x="5929" y="27036"/>
                      <a:pt x="16483" y="16483"/>
                    </a:cubicBezTo>
                    <a:cubicBezTo>
                      <a:pt x="27036" y="5929"/>
                      <a:pt x="41350" y="0"/>
                      <a:pt x="5627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152400"/>
                <a:ext cx="875517" cy="9652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20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2853633" y="0"/>
              <a:ext cx="2115665" cy="1964110"/>
              <a:chOff x="0" y="0"/>
              <a:chExt cx="875517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7551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75517" h="812800">
                    <a:moveTo>
                      <a:pt x="56276" y="0"/>
                    </a:moveTo>
                    <a:lnTo>
                      <a:pt x="819242" y="0"/>
                    </a:lnTo>
                    <a:cubicBezTo>
                      <a:pt x="834167" y="0"/>
                      <a:pt x="848481" y="5929"/>
                      <a:pt x="859035" y="16483"/>
                    </a:cubicBezTo>
                    <a:cubicBezTo>
                      <a:pt x="869588" y="27036"/>
                      <a:pt x="875517" y="41350"/>
                      <a:pt x="875517" y="56276"/>
                    </a:cubicBezTo>
                    <a:lnTo>
                      <a:pt x="875517" y="756524"/>
                    </a:lnTo>
                    <a:cubicBezTo>
                      <a:pt x="875517" y="771450"/>
                      <a:pt x="869588" y="785764"/>
                      <a:pt x="859035" y="796317"/>
                    </a:cubicBezTo>
                    <a:cubicBezTo>
                      <a:pt x="848481" y="806871"/>
                      <a:pt x="834167" y="812800"/>
                      <a:pt x="819242" y="812800"/>
                    </a:cubicBezTo>
                    <a:lnTo>
                      <a:pt x="56276" y="812800"/>
                    </a:lnTo>
                    <a:cubicBezTo>
                      <a:pt x="41350" y="812800"/>
                      <a:pt x="27036" y="806871"/>
                      <a:pt x="16483" y="796317"/>
                    </a:cubicBezTo>
                    <a:cubicBezTo>
                      <a:pt x="5929" y="785764"/>
                      <a:pt x="0" y="771450"/>
                      <a:pt x="0" y="756524"/>
                    </a:cubicBezTo>
                    <a:lnTo>
                      <a:pt x="0" y="56276"/>
                    </a:lnTo>
                    <a:cubicBezTo>
                      <a:pt x="0" y="41350"/>
                      <a:pt x="5929" y="27036"/>
                      <a:pt x="16483" y="16483"/>
                    </a:cubicBezTo>
                    <a:cubicBezTo>
                      <a:pt x="27036" y="5929"/>
                      <a:pt x="41350" y="0"/>
                      <a:pt x="5627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152400"/>
                <a:ext cx="875517" cy="9652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20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3131783" y="169822"/>
              <a:ext cx="1566857" cy="7888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0"/>
                </a:lnSpc>
              </a:pPr>
              <a:r>
                <a:rPr lang="en-US" sz="1772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Sortino Ratio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853633" y="1165899"/>
              <a:ext cx="2115665" cy="4759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5"/>
                </a:lnSpc>
                <a:spcBef>
                  <a:spcPct val="0"/>
                </a:spcBef>
              </a:pPr>
              <a:r>
                <a:rPr lang="en-US" sz="2210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-4.156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5441818" y="0"/>
              <a:ext cx="2115665" cy="1964110"/>
              <a:chOff x="0" y="0"/>
              <a:chExt cx="875517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7551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75517" h="812800">
                    <a:moveTo>
                      <a:pt x="56276" y="0"/>
                    </a:moveTo>
                    <a:lnTo>
                      <a:pt x="819242" y="0"/>
                    </a:lnTo>
                    <a:cubicBezTo>
                      <a:pt x="834167" y="0"/>
                      <a:pt x="848481" y="5929"/>
                      <a:pt x="859035" y="16483"/>
                    </a:cubicBezTo>
                    <a:cubicBezTo>
                      <a:pt x="869588" y="27036"/>
                      <a:pt x="875517" y="41350"/>
                      <a:pt x="875517" y="56276"/>
                    </a:cubicBezTo>
                    <a:lnTo>
                      <a:pt x="875517" y="756524"/>
                    </a:lnTo>
                    <a:cubicBezTo>
                      <a:pt x="875517" y="771450"/>
                      <a:pt x="869588" y="785764"/>
                      <a:pt x="859035" y="796317"/>
                    </a:cubicBezTo>
                    <a:cubicBezTo>
                      <a:pt x="848481" y="806871"/>
                      <a:pt x="834167" y="812800"/>
                      <a:pt x="819242" y="812800"/>
                    </a:cubicBezTo>
                    <a:lnTo>
                      <a:pt x="56276" y="812800"/>
                    </a:lnTo>
                    <a:cubicBezTo>
                      <a:pt x="41350" y="812800"/>
                      <a:pt x="27036" y="806871"/>
                      <a:pt x="16483" y="796317"/>
                    </a:cubicBezTo>
                    <a:cubicBezTo>
                      <a:pt x="5929" y="785764"/>
                      <a:pt x="0" y="771450"/>
                      <a:pt x="0" y="756524"/>
                    </a:cubicBezTo>
                    <a:lnTo>
                      <a:pt x="0" y="56276"/>
                    </a:lnTo>
                    <a:cubicBezTo>
                      <a:pt x="0" y="41350"/>
                      <a:pt x="5929" y="27036"/>
                      <a:pt x="16483" y="16483"/>
                    </a:cubicBezTo>
                    <a:cubicBezTo>
                      <a:pt x="27036" y="5929"/>
                      <a:pt x="41350" y="0"/>
                      <a:pt x="5627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152400"/>
                <a:ext cx="875517" cy="9652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20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15713425" y="169822"/>
              <a:ext cx="1566857" cy="7888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0"/>
                </a:lnSpc>
              </a:pPr>
              <a:r>
                <a:rPr lang="en-US" sz="1772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Calmar Ratio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436257" y="1165899"/>
              <a:ext cx="2115665" cy="4759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5"/>
                </a:lnSpc>
                <a:spcBef>
                  <a:spcPct val="0"/>
                </a:spcBef>
              </a:pPr>
              <a:r>
                <a:rPr lang="en-US" sz="2210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-0.645</a:t>
              </a: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18015918" y="0"/>
              <a:ext cx="2130716" cy="1964110"/>
              <a:chOff x="0" y="0"/>
              <a:chExt cx="942204" cy="868531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942204" cy="868531"/>
              </a:xfrm>
              <a:custGeom>
                <a:avLst/>
                <a:gdLst/>
                <a:ahLst/>
                <a:cxnLst/>
                <a:rect l="l" t="t" r="r" b="b"/>
                <a:pathLst>
                  <a:path w="942204" h="868531">
                    <a:moveTo>
                      <a:pt x="55878" y="0"/>
                    </a:moveTo>
                    <a:lnTo>
                      <a:pt x="886326" y="0"/>
                    </a:lnTo>
                    <a:cubicBezTo>
                      <a:pt x="901146" y="0"/>
                      <a:pt x="915359" y="5887"/>
                      <a:pt x="925838" y="16366"/>
                    </a:cubicBezTo>
                    <a:cubicBezTo>
                      <a:pt x="936317" y="26845"/>
                      <a:pt x="942204" y="41058"/>
                      <a:pt x="942204" y="55878"/>
                    </a:cubicBezTo>
                    <a:lnTo>
                      <a:pt x="942204" y="812653"/>
                    </a:lnTo>
                    <a:cubicBezTo>
                      <a:pt x="942204" y="827473"/>
                      <a:pt x="936317" y="841686"/>
                      <a:pt x="925838" y="852165"/>
                    </a:cubicBezTo>
                    <a:cubicBezTo>
                      <a:pt x="915359" y="862644"/>
                      <a:pt x="901146" y="868531"/>
                      <a:pt x="886326" y="868531"/>
                    </a:cubicBezTo>
                    <a:lnTo>
                      <a:pt x="55878" y="868531"/>
                    </a:lnTo>
                    <a:cubicBezTo>
                      <a:pt x="41058" y="868531"/>
                      <a:pt x="26845" y="862644"/>
                      <a:pt x="16366" y="852165"/>
                    </a:cubicBezTo>
                    <a:cubicBezTo>
                      <a:pt x="5887" y="841686"/>
                      <a:pt x="0" y="827473"/>
                      <a:pt x="0" y="812653"/>
                    </a:cubicBezTo>
                    <a:lnTo>
                      <a:pt x="0" y="55878"/>
                    </a:lnTo>
                    <a:cubicBezTo>
                      <a:pt x="0" y="41058"/>
                      <a:pt x="5887" y="26845"/>
                      <a:pt x="16366" y="16366"/>
                    </a:cubicBezTo>
                    <a:cubicBezTo>
                      <a:pt x="26845" y="5887"/>
                      <a:pt x="41058" y="0"/>
                      <a:pt x="55878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152400"/>
                <a:ext cx="942204" cy="10209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20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18198180" y="154870"/>
              <a:ext cx="1832669" cy="816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47"/>
                </a:lnSpc>
              </a:pPr>
              <a:r>
                <a:rPr lang="en-US" sz="1819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M² (Modigliani)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8375019" y="1202702"/>
              <a:ext cx="1412513" cy="4758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7"/>
                </a:lnSpc>
                <a:spcBef>
                  <a:spcPct val="0"/>
                </a:spcBef>
              </a:pPr>
              <a:r>
                <a:rPr lang="en-US" sz="2212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-0.274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554869" y="235092"/>
              <a:ext cx="1566857" cy="7888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0"/>
                </a:lnSpc>
              </a:pPr>
              <a:r>
                <a:rPr lang="en-US" sz="1772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Avg Loss ($)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466944" y="1261727"/>
              <a:ext cx="1845172" cy="46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33"/>
                </a:lnSpc>
                <a:spcBef>
                  <a:spcPct val="0"/>
                </a:spcBef>
              </a:pPr>
              <a:r>
                <a:rPr lang="en-US" sz="2095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-$7653.18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5066710" y="63016"/>
              <a:ext cx="2130716" cy="1901095"/>
              <a:chOff x="0" y="0"/>
              <a:chExt cx="942204" cy="840666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942204" cy="840666"/>
              </a:xfrm>
              <a:custGeom>
                <a:avLst/>
                <a:gdLst/>
                <a:ahLst/>
                <a:cxnLst/>
                <a:rect l="l" t="t" r="r" b="b"/>
                <a:pathLst>
                  <a:path w="942204" h="840666">
                    <a:moveTo>
                      <a:pt x="55878" y="0"/>
                    </a:moveTo>
                    <a:lnTo>
                      <a:pt x="886326" y="0"/>
                    </a:lnTo>
                    <a:cubicBezTo>
                      <a:pt x="901146" y="0"/>
                      <a:pt x="915359" y="5887"/>
                      <a:pt x="925838" y="16366"/>
                    </a:cubicBezTo>
                    <a:cubicBezTo>
                      <a:pt x="936317" y="26845"/>
                      <a:pt x="942204" y="41058"/>
                      <a:pt x="942204" y="55878"/>
                    </a:cubicBezTo>
                    <a:lnTo>
                      <a:pt x="942204" y="784788"/>
                    </a:lnTo>
                    <a:cubicBezTo>
                      <a:pt x="942204" y="799607"/>
                      <a:pt x="936317" y="813820"/>
                      <a:pt x="925838" y="824299"/>
                    </a:cubicBezTo>
                    <a:cubicBezTo>
                      <a:pt x="915359" y="834779"/>
                      <a:pt x="901146" y="840666"/>
                      <a:pt x="886326" y="840666"/>
                    </a:cubicBezTo>
                    <a:lnTo>
                      <a:pt x="55878" y="840666"/>
                    </a:lnTo>
                    <a:cubicBezTo>
                      <a:pt x="41058" y="840666"/>
                      <a:pt x="26845" y="834779"/>
                      <a:pt x="16366" y="824299"/>
                    </a:cubicBezTo>
                    <a:cubicBezTo>
                      <a:pt x="5887" y="813820"/>
                      <a:pt x="0" y="799607"/>
                      <a:pt x="0" y="784788"/>
                    </a:cubicBezTo>
                    <a:lnTo>
                      <a:pt x="0" y="55878"/>
                    </a:lnTo>
                    <a:cubicBezTo>
                      <a:pt x="0" y="41058"/>
                      <a:pt x="5887" y="26845"/>
                      <a:pt x="16366" y="16366"/>
                    </a:cubicBezTo>
                    <a:cubicBezTo>
                      <a:pt x="26845" y="5887"/>
                      <a:pt x="41058" y="0"/>
                      <a:pt x="55878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152400"/>
                <a:ext cx="942204" cy="9930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20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7688131" y="0"/>
              <a:ext cx="2130716" cy="1964110"/>
              <a:chOff x="0" y="0"/>
              <a:chExt cx="942204" cy="868531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942204" cy="868531"/>
              </a:xfrm>
              <a:custGeom>
                <a:avLst/>
                <a:gdLst/>
                <a:ahLst/>
                <a:cxnLst/>
                <a:rect l="l" t="t" r="r" b="b"/>
                <a:pathLst>
                  <a:path w="942204" h="868531">
                    <a:moveTo>
                      <a:pt x="55878" y="0"/>
                    </a:moveTo>
                    <a:lnTo>
                      <a:pt x="886326" y="0"/>
                    </a:lnTo>
                    <a:cubicBezTo>
                      <a:pt x="901146" y="0"/>
                      <a:pt x="915359" y="5887"/>
                      <a:pt x="925838" y="16366"/>
                    </a:cubicBezTo>
                    <a:cubicBezTo>
                      <a:pt x="936317" y="26845"/>
                      <a:pt x="942204" y="41058"/>
                      <a:pt x="942204" y="55878"/>
                    </a:cubicBezTo>
                    <a:lnTo>
                      <a:pt x="942204" y="812653"/>
                    </a:lnTo>
                    <a:cubicBezTo>
                      <a:pt x="942204" y="827473"/>
                      <a:pt x="936317" y="841686"/>
                      <a:pt x="925838" y="852165"/>
                    </a:cubicBezTo>
                    <a:cubicBezTo>
                      <a:pt x="915359" y="862644"/>
                      <a:pt x="901146" y="868531"/>
                      <a:pt x="886326" y="868531"/>
                    </a:cubicBezTo>
                    <a:lnTo>
                      <a:pt x="55878" y="868531"/>
                    </a:lnTo>
                    <a:cubicBezTo>
                      <a:pt x="41058" y="868531"/>
                      <a:pt x="26845" y="862644"/>
                      <a:pt x="16366" y="852165"/>
                    </a:cubicBezTo>
                    <a:cubicBezTo>
                      <a:pt x="5887" y="841686"/>
                      <a:pt x="0" y="827473"/>
                      <a:pt x="0" y="812653"/>
                    </a:cubicBezTo>
                    <a:lnTo>
                      <a:pt x="0" y="55878"/>
                    </a:lnTo>
                    <a:cubicBezTo>
                      <a:pt x="0" y="41058"/>
                      <a:pt x="5887" y="26845"/>
                      <a:pt x="16366" y="16366"/>
                    </a:cubicBezTo>
                    <a:cubicBezTo>
                      <a:pt x="26845" y="5887"/>
                      <a:pt x="41058" y="0"/>
                      <a:pt x="55878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152400"/>
                <a:ext cx="942204" cy="10209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20"/>
                  </a:lnSpc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2525846" y="63016"/>
              <a:ext cx="2130716" cy="1901095"/>
              <a:chOff x="0" y="0"/>
              <a:chExt cx="942204" cy="840666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942204" cy="840666"/>
              </a:xfrm>
              <a:custGeom>
                <a:avLst/>
                <a:gdLst/>
                <a:ahLst/>
                <a:cxnLst/>
                <a:rect l="l" t="t" r="r" b="b"/>
                <a:pathLst>
                  <a:path w="942204" h="840666">
                    <a:moveTo>
                      <a:pt x="55878" y="0"/>
                    </a:moveTo>
                    <a:lnTo>
                      <a:pt x="886326" y="0"/>
                    </a:lnTo>
                    <a:cubicBezTo>
                      <a:pt x="901146" y="0"/>
                      <a:pt x="915359" y="5887"/>
                      <a:pt x="925838" y="16366"/>
                    </a:cubicBezTo>
                    <a:cubicBezTo>
                      <a:pt x="936317" y="26845"/>
                      <a:pt x="942204" y="41058"/>
                      <a:pt x="942204" y="55878"/>
                    </a:cubicBezTo>
                    <a:lnTo>
                      <a:pt x="942204" y="784788"/>
                    </a:lnTo>
                    <a:cubicBezTo>
                      <a:pt x="942204" y="799607"/>
                      <a:pt x="936317" y="813820"/>
                      <a:pt x="925838" y="824299"/>
                    </a:cubicBezTo>
                    <a:cubicBezTo>
                      <a:pt x="915359" y="834779"/>
                      <a:pt x="901146" y="840666"/>
                      <a:pt x="886326" y="840666"/>
                    </a:cubicBezTo>
                    <a:lnTo>
                      <a:pt x="55878" y="840666"/>
                    </a:lnTo>
                    <a:cubicBezTo>
                      <a:pt x="41058" y="840666"/>
                      <a:pt x="26845" y="834779"/>
                      <a:pt x="16366" y="824299"/>
                    </a:cubicBezTo>
                    <a:cubicBezTo>
                      <a:pt x="5887" y="813820"/>
                      <a:pt x="0" y="799607"/>
                      <a:pt x="0" y="784788"/>
                    </a:cubicBezTo>
                    <a:lnTo>
                      <a:pt x="0" y="55878"/>
                    </a:lnTo>
                    <a:cubicBezTo>
                      <a:pt x="0" y="41058"/>
                      <a:pt x="5887" y="26845"/>
                      <a:pt x="16366" y="16366"/>
                    </a:cubicBezTo>
                    <a:cubicBezTo>
                      <a:pt x="26845" y="5887"/>
                      <a:pt x="41058" y="0"/>
                      <a:pt x="55878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152400"/>
                <a:ext cx="942204" cy="9930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20"/>
                  </a:lnSpc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33" y="0"/>
              <a:ext cx="2115665" cy="1964110"/>
              <a:chOff x="0" y="0"/>
              <a:chExt cx="875517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7551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75517" h="812800">
                    <a:moveTo>
                      <a:pt x="56276" y="0"/>
                    </a:moveTo>
                    <a:lnTo>
                      <a:pt x="819242" y="0"/>
                    </a:lnTo>
                    <a:cubicBezTo>
                      <a:pt x="834167" y="0"/>
                      <a:pt x="848481" y="5929"/>
                      <a:pt x="859035" y="16483"/>
                    </a:cubicBezTo>
                    <a:cubicBezTo>
                      <a:pt x="869588" y="27036"/>
                      <a:pt x="875517" y="41350"/>
                      <a:pt x="875517" y="56276"/>
                    </a:cubicBezTo>
                    <a:lnTo>
                      <a:pt x="875517" y="756524"/>
                    </a:lnTo>
                    <a:cubicBezTo>
                      <a:pt x="875517" y="771450"/>
                      <a:pt x="869588" y="785764"/>
                      <a:pt x="859035" y="796317"/>
                    </a:cubicBezTo>
                    <a:cubicBezTo>
                      <a:pt x="848481" y="806871"/>
                      <a:pt x="834167" y="812800"/>
                      <a:pt x="819242" y="812800"/>
                    </a:cubicBezTo>
                    <a:lnTo>
                      <a:pt x="56276" y="812800"/>
                    </a:lnTo>
                    <a:cubicBezTo>
                      <a:pt x="41350" y="812800"/>
                      <a:pt x="27036" y="806871"/>
                      <a:pt x="16483" y="796317"/>
                    </a:cubicBezTo>
                    <a:cubicBezTo>
                      <a:pt x="5929" y="785764"/>
                      <a:pt x="0" y="771450"/>
                      <a:pt x="0" y="756524"/>
                    </a:cubicBezTo>
                    <a:lnTo>
                      <a:pt x="0" y="56276"/>
                    </a:lnTo>
                    <a:cubicBezTo>
                      <a:pt x="0" y="41350"/>
                      <a:pt x="5929" y="27036"/>
                      <a:pt x="16483" y="16483"/>
                    </a:cubicBezTo>
                    <a:cubicBezTo>
                      <a:pt x="27036" y="5929"/>
                      <a:pt x="41350" y="0"/>
                      <a:pt x="5627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152400"/>
                <a:ext cx="875517" cy="9652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20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278315" y="158796"/>
              <a:ext cx="1566857" cy="8382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20"/>
                </a:lnSpc>
              </a:pPr>
              <a:r>
                <a:rPr lang="en-US" sz="1872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Treynor Ratio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1164398"/>
              <a:ext cx="2115665" cy="4759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5"/>
                </a:lnSpc>
                <a:spcBef>
                  <a:spcPct val="0"/>
                </a:spcBef>
              </a:pPr>
              <a:r>
                <a:rPr lang="en-US" sz="2210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-0.138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997593" y="269774"/>
              <a:ext cx="1511792" cy="3860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47"/>
                </a:lnSpc>
              </a:pPr>
              <a:r>
                <a:rPr lang="en-US" sz="1819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Win Rate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954547" y="1094024"/>
              <a:ext cx="1412513" cy="4758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7"/>
                </a:lnSpc>
                <a:spcBef>
                  <a:spcPct val="0"/>
                </a:spcBef>
              </a:pPr>
              <a:r>
                <a:rPr lang="en-US" sz="2212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28.57%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511483" y="1157040"/>
              <a:ext cx="1412513" cy="4758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7"/>
                </a:lnSpc>
                <a:spcBef>
                  <a:spcPct val="0"/>
                </a:spcBef>
              </a:pPr>
              <a:r>
                <a:rPr lang="en-US" sz="2212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0.628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525846" y="225567"/>
              <a:ext cx="1970275" cy="4064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20"/>
                </a:lnSpc>
              </a:pPr>
              <a:r>
                <a:rPr lang="en-US" sz="1872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Expectancy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2525846" y="1046730"/>
              <a:ext cx="2115665" cy="4600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33"/>
                </a:lnSpc>
                <a:spcBef>
                  <a:spcPct val="0"/>
                </a:spcBef>
              </a:pPr>
              <a:r>
                <a:rPr lang="en-US" sz="2095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-$4,558.91</a:t>
              </a:r>
            </a:p>
          </p:txBody>
        </p:sp>
        <p:grpSp>
          <p:nvGrpSpPr>
            <p:cNvPr id="45" name="Group 45"/>
            <p:cNvGrpSpPr/>
            <p:nvPr/>
          </p:nvGrpSpPr>
          <p:grpSpPr>
            <a:xfrm>
              <a:off x="20647039" y="0"/>
              <a:ext cx="2130716" cy="1964110"/>
              <a:chOff x="0" y="0"/>
              <a:chExt cx="942204" cy="868531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942204" cy="868531"/>
              </a:xfrm>
              <a:custGeom>
                <a:avLst/>
                <a:gdLst/>
                <a:ahLst/>
                <a:cxnLst/>
                <a:rect l="l" t="t" r="r" b="b"/>
                <a:pathLst>
                  <a:path w="942204" h="868531">
                    <a:moveTo>
                      <a:pt x="55878" y="0"/>
                    </a:moveTo>
                    <a:lnTo>
                      <a:pt x="886326" y="0"/>
                    </a:lnTo>
                    <a:cubicBezTo>
                      <a:pt x="901146" y="0"/>
                      <a:pt x="915359" y="5887"/>
                      <a:pt x="925838" y="16366"/>
                    </a:cubicBezTo>
                    <a:cubicBezTo>
                      <a:pt x="936317" y="26845"/>
                      <a:pt x="942204" y="41058"/>
                      <a:pt x="942204" y="55878"/>
                    </a:cubicBezTo>
                    <a:lnTo>
                      <a:pt x="942204" y="812653"/>
                    </a:lnTo>
                    <a:cubicBezTo>
                      <a:pt x="942204" y="827473"/>
                      <a:pt x="936317" y="841686"/>
                      <a:pt x="925838" y="852165"/>
                    </a:cubicBezTo>
                    <a:cubicBezTo>
                      <a:pt x="915359" y="862644"/>
                      <a:pt x="901146" y="868531"/>
                      <a:pt x="886326" y="868531"/>
                    </a:cubicBezTo>
                    <a:lnTo>
                      <a:pt x="55878" y="868531"/>
                    </a:lnTo>
                    <a:cubicBezTo>
                      <a:pt x="41058" y="868531"/>
                      <a:pt x="26845" y="862644"/>
                      <a:pt x="16366" y="852165"/>
                    </a:cubicBezTo>
                    <a:cubicBezTo>
                      <a:pt x="5887" y="841686"/>
                      <a:pt x="0" y="827473"/>
                      <a:pt x="0" y="812653"/>
                    </a:cubicBezTo>
                    <a:lnTo>
                      <a:pt x="0" y="55878"/>
                    </a:lnTo>
                    <a:cubicBezTo>
                      <a:pt x="0" y="41058"/>
                      <a:pt x="5887" y="26845"/>
                      <a:pt x="16366" y="16366"/>
                    </a:cubicBezTo>
                    <a:cubicBezTo>
                      <a:pt x="26845" y="5887"/>
                      <a:pt x="41058" y="0"/>
                      <a:pt x="55878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152400"/>
                <a:ext cx="942204" cy="10209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20"/>
                  </a:lnSpc>
                </a:pPr>
                <a:endParaRPr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20005551" y="1047681"/>
              <a:ext cx="3413691" cy="4759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5"/>
                </a:lnSpc>
                <a:spcBef>
                  <a:spcPct val="0"/>
                </a:spcBef>
              </a:pPr>
              <a:r>
                <a:rPr lang="en-US" sz="2210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-2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0647039" y="73349"/>
              <a:ext cx="2130716" cy="7888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80"/>
                </a:lnSpc>
              </a:pPr>
              <a:r>
                <a:rPr lang="en-US" sz="1772" b="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Information Ratio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4523761" y="8467111"/>
            <a:ext cx="1133844" cy="29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7"/>
              </a:lnSpc>
            </a:pPr>
            <a:r>
              <a:rPr lang="en-US" sz="181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Beta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2758862" y="2265562"/>
            <a:ext cx="13171353" cy="1543994"/>
            <a:chOff x="0" y="0"/>
            <a:chExt cx="17561804" cy="2058659"/>
          </a:xfrm>
        </p:grpSpPr>
        <p:grpSp>
          <p:nvGrpSpPr>
            <p:cNvPr id="52" name="Group 52"/>
            <p:cNvGrpSpPr/>
            <p:nvPr/>
          </p:nvGrpSpPr>
          <p:grpSpPr>
            <a:xfrm>
              <a:off x="0" y="0"/>
              <a:ext cx="3167698" cy="2058659"/>
              <a:chOff x="0" y="0"/>
              <a:chExt cx="1277070" cy="829957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1277070" cy="829957"/>
              </a:xfrm>
              <a:custGeom>
                <a:avLst/>
                <a:gdLst/>
                <a:ahLst/>
                <a:cxnLst/>
                <a:rect l="l" t="t" r="r" b="b"/>
                <a:pathLst>
                  <a:path w="1277070" h="829957">
                    <a:moveTo>
                      <a:pt x="32587" y="0"/>
                    </a:moveTo>
                    <a:lnTo>
                      <a:pt x="1244483" y="0"/>
                    </a:lnTo>
                    <a:cubicBezTo>
                      <a:pt x="1262480" y="0"/>
                      <a:pt x="1277070" y="14590"/>
                      <a:pt x="1277070" y="32587"/>
                    </a:cubicBezTo>
                    <a:lnTo>
                      <a:pt x="1277070" y="797370"/>
                    </a:lnTo>
                    <a:cubicBezTo>
                      <a:pt x="1277070" y="815367"/>
                      <a:pt x="1262480" y="829957"/>
                      <a:pt x="1244483" y="829957"/>
                    </a:cubicBezTo>
                    <a:lnTo>
                      <a:pt x="32587" y="829957"/>
                    </a:lnTo>
                    <a:cubicBezTo>
                      <a:pt x="23944" y="829957"/>
                      <a:pt x="15656" y="826523"/>
                      <a:pt x="9544" y="820412"/>
                    </a:cubicBezTo>
                    <a:cubicBezTo>
                      <a:pt x="3433" y="814301"/>
                      <a:pt x="0" y="806012"/>
                      <a:pt x="0" y="797370"/>
                    </a:cubicBezTo>
                    <a:lnTo>
                      <a:pt x="0" y="32587"/>
                    </a:lnTo>
                    <a:cubicBezTo>
                      <a:pt x="0" y="14590"/>
                      <a:pt x="14590" y="0"/>
                      <a:pt x="32587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0" y="-152400"/>
                <a:ext cx="1277070" cy="982357"/>
              </a:xfrm>
              <a:prstGeom prst="rect">
                <a:avLst/>
              </a:prstGeom>
            </p:spPr>
            <p:txBody>
              <a:bodyPr lIns="49439" tIns="49439" rIns="49439" bIns="49439" rtlCol="0" anchor="ctr"/>
              <a:lstStyle/>
              <a:p>
                <a:pPr algn="ctr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55" name="TextBox 55"/>
            <p:cNvSpPr txBox="1"/>
            <p:nvPr/>
          </p:nvSpPr>
          <p:spPr>
            <a:xfrm>
              <a:off x="420618" y="991546"/>
              <a:ext cx="2326462" cy="6713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59"/>
                </a:lnSpc>
                <a:spcBef>
                  <a:spcPct val="0"/>
                </a:spcBef>
              </a:pPr>
              <a:r>
                <a:rPr lang="en-US" sz="3114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0.166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387513" y="305553"/>
              <a:ext cx="2392673" cy="4394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1"/>
                </a:lnSpc>
              </a:pPr>
              <a:r>
                <a:rPr lang="en-US" sz="1929" b="1">
                  <a:solidFill>
                    <a:srgbClr val="5E17EB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Profit Factor</a:t>
              </a:r>
            </a:p>
          </p:txBody>
        </p:sp>
        <p:grpSp>
          <p:nvGrpSpPr>
            <p:cNvPr id="57" name="Group 57"/>
            <p:cNvGrpSpPr/>
            <p:nvPr/>
          </p:nvGrpSpPr>
          <p:grpSpPr>
            <a:xfrm>
              <a:off x="3586862" y="21278"/>
              <a:ext cx="3167698" cy="2016103"/>
              <a:chOff x="0" y="0"/>
              <a:chExt cx="1277070" cy="812800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127707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77070" h="812800">
                    <a:moveTo>
                      <a:pt x="32587" y="0"/>
                    </a:moveTo>
                    <a:lnTo>
                      <a:pt x="1244483" y="0"/>
                    </a:lnTo>
                    <a:cubicBezTo>
                      <a:pt x="1262480" y="0"/>
                      <a:pt x="1277070" y="14590"/>
                      <a:pt x="1277070" y="32587"/>
                    </a:cubicBezTo>
                    <a:lnTo>
                      <a:pt x="1277070" y="780213"/>
                    </a:lnTo>
                    <a:cubicBezTo>
                      <a:pt x="1277070" y="788856"/>
                      <a:pt x="1273637" y="797144"/>
                      <a:pt x="1267526" y="803256"/>
                    </a:cubicBezTo>
                    <a:cubicBezTo>
                      <a:pt x="1261414" y="809367"/>
                      <a:pt x="1253126" y="812800"/>
                      <a:pt x="1244483" y="812800"/>
                    </a:cubicBezTo>
                    <a:lnTo>
                      <a:pt x="32587" y="812800"/>
                    </a:lnTo>
                    <a:cubicBezTo>
                      <a:pt x="14590" y="812800"/>
                      <a:pt x="0" y="798210"/>
                      <a:pt x="0" y="780213"/>
                    </a:cubicBezTo>
                    <a:lnTo>
                      <a:pt x="0" y="32587"/>
                    </a:lnTo>
                    <a:cubicBezTo>
                      <a:pt x="0" y="14590"/>
                      <a:pt x="14590" y="0"/>
                      <a:pt x="32587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0" y="-152400"/>
                <a:ext cx="1277070" cy="965200"/>
              </a:xfrm>
              <a:prstGeom prst="rect">
                <a:avLst/>
              </a:prstGeom>
            </p:spPr>
            <p:txBody>
              <a:bodyPr lIns="49439" tIns="49439" rIns="49439" bIns="49439" rtlCol="0" anchor="ctr"/>
              <a:lstStyle/>
              <a:p>
                <a:pPr algn="ctr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60" name="TextBox 60"/>
            <p:cNvSpPr txBox="1"/>
            <p:nvPr/>
          </p:nvSpPr>
          <p:spPr>
            <a:xfrm>
              <a:off x="4004162" y="259663"/>
              <a:ext cx="2333097" cy="4394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1"/>
                </a:lnSpc>
              </a:pPr>
              <a:r>
                <a:rPr lang="en-US" sz="1929" b="1">
                  <a:solidFill>
                    <a:srgbClr val="5E17EB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Avg Win ($)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3586862" y="981704"/>
              <a:ext cx="3157448" cy="6781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86"/>
                </a:lnSpc>
                <a:spcBef>
                  <a:spcPct val="0"/>
                </a:spcBef>
              </a:pPr>
              <a:r>
                <a:rPr lang="en-US" sz="3133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$3176.75</a:t>
              </a:r>
            </a:p>
          </p:txBody>
        </p:sp>
        <p:grpSp>
          <p:nvGrpSpPr>
            <p:cNvPr id="62" name="Group 62"/>
            <p:cNvGrpSpPr/>
            <p:nvPr/>
          </p:nvGrpSpPr>
          <p:grpSpPr>
            <a:xfrm>
              <a:off x="7173723" y="21278"/>
              <a:ext cx="3183251" cy="2026002"/>
              <a:chOff x="0" y="0"/>
              <a:chExt cx="1277070" cy="812800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127707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77070" h="812800">
                    <a:moveTo>
                      <a:pt x="32428" y="0"/>
                    </a:moveTo>
                    <a:lnTo>
                      <a:pt x="1244642" y="0"/>
                    </a:lnTo>
                    <a:cubicBezTo>
                      <a:pt x="1253243" y="0"/>
                      <a:pt x="1261491" y="3416"/>
                      <a:pt x="1267572" y="9498"/>
                    </a:cubicBezTo>
                    <a:cubicBezTo>
                      <a:pt x="1273654" y="15579"/>
                      <a:pt x="1277070" y="23827"/>
                      <a:pt x="1277070" y="32428"/>
                    </a:cubicBezTo>
                    <a:lnTo>
                      <a:pt x="1277070" y="780372"/>
                    </a:lnTo>
                    <a:cubicBezTo>
                      <a:pt x="1277070" y="788973"/>
                      <a:pt x="1273654" y="797221"/>
                      <a:pt x="1267572" y="803302"/>
                    </a:cubicBezTo>
                    <a:cubicBezTo>
                      <a:pt x="1261491" y="809384"/>
                      <a:pt x="1253243" y="812800"/>
                      <a:pt x="1244642" y="812800"/>
                    </a:cubicBezTo>
                    <a:lnTo>
                      <a:pt x="32428" y="812800"/>
                    </a:lnTo>
                    <a:cubicBezTo>
                      <a:pt x="23827" y="812800"/>
                      <a:pt x="15579" y="809384"/>
                      <a:pt x="9498" y="803302"/>
                    </a:cubicBezTo>
                    <a:cubicBezTo>
                      <a:pt x="3416" y="797221"/>
                      <a:pt x="0" y="788973"/>
                      <a:pt x="0" y="780372"/>
                    </a:cubicBezTo>
                    <a:lnTo>
                      <a:pt x="0" y="32428"/>
                    </a:lnTo>
                    <a:cubicBezTo>
                      <a:pt x="0" y="23827"/>
                      <a:pt x="3416" y="15579"/>
                      <a:pt x="9498" y="9498"/>
                    </a:cubicBezTo>
                    <a:cubicBezTo>
                      <a:pt x="15579" y="3416"/>
                      <a:pt x="23827" y="0"/>
                      <a:pt x="32428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0" y="-152400"/>
                <a:ext cx="1277070" cy="965200"/>
              </a:xfrm>
              <a:prstGeom prst="rect">
                <a:avLst/>
              </a:prstGeom>
            </p:spPr>
            <p:txBody>
              <a:bodyPr lIns="49682" tIns="49682" rIns="49682" bIns="49682" rtlCol="0" anchor="ctr"/>
              <a:lstStyle/>
              <a:p>
                <a:pPr algn="ctr">
                  <a:lnSpc>
                    <a:spcPts val="4320"/>
                  </a:lnSpc>
                </a:pPr>
                <a:endParaRPr/>
              </a:p>
            </p:txBody>
          </p:sp>
        </p:grpSp>
        <p:sp>
          <p:nvSpPr>
            <p:cNvPr id="65" name="TextBox 65"/>
            <p:cNvSpPr txBox="1"/>
            <p:nvPr/>
          </p:nvSpPr>
          <p:spPr>
            <a:xfrm>
              <a:off x="7673068" y="268564"/>
              <a:ext cx="2184561" cy="4394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1"/>
                </a:lnSpc>
              </a:pPr>
              <a:r>
                <a:rPr lang="en-US" sz="1929" b="1">
                  <a:solidFill>
                    <a:srgbClr val="5E17EB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Sharpe Ratio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7615748" y="1002982"/>
              <a:ext cx="2123562" cy="6673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81"/>
                </a:lnSpc>
                <a:spcBef>
                  <a:spcPct val="0"/>
                </a:spcBef>
              </a:pPr>
              <a:r>
                <a:rPr lang="en-US" sz="3129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-2.111</a:t>
              </a:r>
            </a:p>
          </p:txBody>
        </p:sp>
        <p:grpSp>
          <p:nvGrpSpPr>
            <p:cNvPr id="67" name="Group 67"/>
            <p:cNvGrpSpPr/>
            <p:nvPr/>
          </p:nvGrpSpPr>
          <p:grpSpPr>
            <a:xfrm>
              <a:off x="10776138" y="21278"/>
              <a:ext cx="3183251" cy="2026002"/>
              <a:chOff x="0" y="0"/>
              <a:chExt cx="1277070" cy="812800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127707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77070" h="812800">
                    <a:moveTo>
                      <a:pt x="32428" y="0"/>
                    </a:moveTo>
                    <a:lnTo>
                      <a:pt x="1244642" y="0"/>
                    </a:lnTo>
                    <a:cubicBezTo>
                      <a:pt x="1253243" y="0"/>
                      <a:pt x="1261491" y="3416"/>
                      <a:pt x="1267572" y="9498"/>
                    </a:cubicBezTo>
                    <a:cubicBezTo>
                      <a:pt x="1273654" y="15579"/>
                      <a:pt x="1277070" y="23827"/>
                      <a:pt x="1277070" y="32428"/>
                    </a:cubicBezTo>
                    <a:lnTo>
                      <a:pt x="1277070" y="780372"/>
                    </a:lnTo>
                    <a:cubicBezTo>
                      <a:pt x="1277070" y="788973"/>
                      <a:pt x="1273654" y="797221"/>
                      <a:pt x="1267572" y="803302"/>
                    </a:cubicBezTo>
                    <a:cubicBezTo>
                      <a:pt x="1261491" y="809384"/>
                      <a:pt x="1253243" y="812800"/>
                      <a:pt x="1244642" y="812800"/>
                    </a:cubicBezTo>
                    <a:lnTo>
                      <a:pt x="32428" y="812800"/>
                    </a:lnTo>
                    <a:cubicBezTo>
                      <a:pt x="23827" y="812800"/>
                      <a:pt x="15579" y="809384"/>
                      <a:pt x="9498" y="803302"/>
                    </a:cubicBezTo>
                    <a:cubicBezTo>
                      <a:pt x="3416" y="797221"/>
                      <a:pt x="0" y="788973"/>
                      <a:pt x="0" y="780372"/>
                    </a:cubicBezTo>
                    <a:lnTo>
                      <a:pt x="0" y="32428"/>
                    </a:lnTo>
                    <a:cubicBezTo>
                      <a:pt x="0" y="23827"/>
                      <a:pt x="3416" y="15579"/>
                      <a:pt x="9498" y="9498"/>
                    </a:cubicBezTo>
                    <a:cubicBezTo>
                      <a:pt x="15579" y="3416"/>
                      <a:pt x="23827" y="0"/>
                      <a:pt x="32428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0" y="-152400"/>
                <a:ext cx="1277070" cy="965200"/>
              </a:xfrm>
              <a:prstGeom prst="rect">
                <a:avLst/>
              </a:prstGeom>
            </p:spPr>
            <p:txBody>
              <a:bodyPr lIns="49682" tIns="49682" rIns="49682" bIns="49682" rtlCol="0" anchor="ctr"/>
              <a:lstStyle/>
              <a:p>
                <a:pPr algn="ctr">
                  <a:lnSpc>
                    <a:spcPts val="4320"/>
                  </a:lnSpc>
                </a:pPr>
                <a:endParaRPr/>
              </a:p>
            </p:txBody>
          </p:sp>
        </p:grpSp>
        <p:sp>
          <p:nvSpPr>
            <p:cNvPr id="70" name="TextBox 70"/>
            <p:cNvSpPr txBox="1"/>
            <p:nvPr/>
          </p:nvSpPr>
          <p:spPr>
            <a:xfrm>
              <a:off x="11576239" y="949683"/>
              <a:ext cx="1583049" cy="674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81"/>
                </a:lnSpc>
                <a:spcBef>
                  <a:spcPct val="0"/>
                </a:spcBef>
              </a:pPr>
              <a:r>
                <a:rPr lang="en-US" sz="3129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0.166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11184221" y="309401"/>
              <a:ext cx="2380888" cy="4394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1"/>
                </a:lnSpc>
              </a:pPr>
              <a:r>
                <a:rPr lang="en-US" sz="1929" b="1">
                  <a:solidFill>
                    <a:srgbClr val="5E17EB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Omega Ratio</a:t>
              </a:r>
            </a:p>
          </p:txBody>
        </p:sp>
        <p:grpSp>
          <p:nvGrpSpPr>
            <p:cNvPr id="72" name="Group 72"/>
            <p:cNvGrpSpPr/>
            <p:nvPr/>
          </p:nvGrpSpPr>
          <p:grpSpPr>
            <a:xfrm>
              <a:off x="14378553" y="0"/>
              <a:ext cx="3183251" cy="2026002"/>
              <a:chOff x="0" y="0"/>
              <a:chExt cx="1277070" cy="812800"/>
            </a:xfrm>
          </p:grpSpPr>
          <p:sp>
            <p:nvSpPr>
              <p:cNvPr id="73" name="Freeform 73"/>
              <p:cNvSpPr/>
              <p:nvPr/>
            </p:nvSpPr>
            <p:spPr>
              <a:xfrm>
                <a:off x="0" y="0"/>
                <a:ext cx="127707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77070" h="812800">
                    <a:moveTo>
                      <a:pt x="32428" y="0"/>
                    </a:moveTo>
                    <a:lnTo>
                      <a:pt x="1244642" y="0"/>
                    </a:lnTo>
                    <a:cubicBezTo>
                      <a:pt x="1253243" y="0"/>
                      <a:pt x="1261491" y="3416"/>
                      <a:pt x="1267572" y="9498"/>
                    </a:cubicBezTo>
                    <a:cubicBezTo>
                      <a:pt x="1273654" y="15579"/>
                      <a:pt x="1277070" y="23827"/>
                      <a:pt x="1277070" y="32428"/>
                    </a:cubicBezTo>
                    <a:lnTo>
                      <a:pt x="1277070" y="780372"/>
                    </a:lnTo>
                    <a:cubicBezTo>
                      <a:pt x="1277070" y="788973"/>
                      <a:pt x="1273654" y="797221"/>
                      <a:pt x="1267572" y="803302"/>
                    </a:cubicBezTo>
                    <a:cubicBezTo>
                      <a:pt x="1261491" y="809384"/>
                      <a:pt x="1253243" y="812800"/>
                      <a:pt x="1244642" y="812800"/>
                    </a:cubicBezTo>
                    <a:lnTo>
                      <a:pt x="32428" y="812800"/>
                    </a:lnTo>
                    <a:cubicBezTo>
                      <a:pt x="23827" y="812800"/>
                      <a:pt x="15579" y="809384"/>
                      <a:pt x="9498" y="803302"/>
                    </a:cubicBezTo>
                    <a:cubicBezTo>
                      <a:pt x="3416" y="797221"/>
                      <a:pt x="0" y="788973"/>
                      <a:pt x="0" y="780372"/>
                    </a:cubicBezTo>
                    <a:lnTo>
                      <a:pt x="0" y="32428"/>
                    </a:lnTo>
                    <a:cubicBezTo>
                      <a:pt x="0" y="23827"/>
                      <a:pt x="3416" y="15579"/>
                      <a:pt x="9498" y="9498"/>
                    </a:cubicBezTo>
                    <a:cubicBezTo>
                      <a:pt x="15579" y="3416"/>
                      <a:pt x="23827" y="0"/>
                      <a:pt x="32428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" name="TextBox 74"/>
              <p:cNvSpPr txBox="1"/>
              <p:nvPr/>
            </p:nvSpPr>
            <p:spPr>
              <a:xfrm>
                <a:off x="0" y="-152400"/>
                <a:ext cx="1277070" cy="965200"/>
              </a:xfrm>
              <a:prstGeom prst="rect">
                <a:avLst/>
              </a:prstGeom>
            </p:spPr>
            <p:txBody>
              <a:bodyPr lIns="49682" tIns="49682" rIns="49682" bIns="49682" rtlCol="0" anchor="ctr"/>
              <a:lstStyle/>
              <a:p>
                <a:pPr algn="ctr">
                  <a:lnSpc>
                    <a:spcPts val="4320"/>
                  </a:lnSpc>
                </a:pPr>
                <a:endParaRPr/>
              </a:p>
            </p:txBody>
          </p:sp>
        </p:grpSp>
        <p:sp>
          <p:nvSpPr>
            <p:cNvPr id="75" name="TextBox 75"/>
            <p:cNvSpPr txBox="1"/>
            <p:nvPr/>
          </p:nvSpPr>
          <p:spPr>
            <a:xfrm>
              <a:off x="14661840" y="918880"/>
              <a:ext cx="2616676" cy="6437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01"/>
                </a:lnSpc>
                <a:spcBef>
                  <a:spcPct val="0"/>
                </a:spcBef>
              </a:pPr>
              <a:r>
                <a:rPr lang="en-US" sz="2929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-0.000443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14498115" y="288123"/>
              <a:ext cx="2780402" cy="4394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01"/>
                </a:lnSpc>
              </a:pPr>
              <a:r>
                <a:rPr lang="en-US" sz="1929" b="1">
                  <a:solidFill>
                    <a:srgbClr val="5E17EB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Jensen's Alpha</a:t>
              </a:r>
            </a:p>
          </p:txBody>
        </p:sp>
      </p:grpSp>
      <p:sp>
        <p:nvSpPr>
          <p:cNvPr id="77" name="AutoShape 77"/>
          <p:cNvSpPr/>
          <p:nvPr/>
        </p:nvSpPr>
        <p:spPr>
          <a:xfrm>
            <a:off x="570714" y="1835157"/>
            <a:ext cx="1119307" cy="0"/>
          </a:xfrm>
          <a:prstGeom prst="line">
            <a:avLst/>
          </a:prstGeom>
          <a:ln w="95250" cap="flat">
            <a:solidFill>
              <a:srgbClr val="8165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0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1808" y="0"/>
            <a:ext cx="19362930" cy="14817942"/>
          </a:xfrm>
          <a:custGeom>
            <a:avLst/>
            <a:gdLst/>
            <a:ahLst/>
            <a:cxnLst/>
            <a:rect l="l" t="t" r="r" b="b"/>
            <a:pathLst>
              <a:path w="19362930" h="14817942">
                <a:moveTo>
                  <a:pt x="0" y="0"/>
                </a:moveTo>
                <a:lnTo>
                  <a:pt x="19362931" y="0"/>
                </a:lnTo>
                <a:lnTo>
                  <a:pt x="19362931" y="14817942"/>
                </a:lnTo>
                <a:lnTo>
                  <a:pt x="0" y="1481794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alphaModFix amt="6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1977201">
            <a:off x="10176794" y="-5331114"/>
            <a:ext cx="12791303" cy="9442307"/>
          </a:xfrm>
          <a:custGeom>
            <a:avLst/>
            <a:gdLst/>
            <a:ahLst/>
            <a:cxnLst/>
            <a:rect l="l" t="t" r="r" b="b"/>
            <a:pathLst>
              <a:path w="12791303" h="9442307">
                <a:moveTo>
                  <a:pt x="0" y="0"/>
                </a:moveTo>
                <a:lnTo>
                  <a:pt x="12791302" y="0"/>
                </a:lnTo>
                <a:lnTo>
                  <a:pt x="12791302" y="9442307"/>
                </a:lnTo>
                <a:lnTo>
                  <a:pt x="0" y="94423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3377882">
            <a:off x="-2779113" y="7102323"/>
            <a:ext cx="6925695" cy="4142825"/>
          </a:xfrm>
          <a:custGeom>
            <a:avLst/>
            <a:gdLst/>
            <a:ahLst/>
            <a:cxnLst/>
            <a:rect l="l" t="t" r="r" b="b"/>
            <a:pathLst>
              <a:path w="6925695" h="4142825">
                <a:moveTo>
                  <a:pt x="0" y="0"/>
                </a:moveTo>
                <a:lnTo>
                  <a:pt x="6925695" y="0"/>
                </a:lnTo>
                <a:lnTo>
                  <a:pt x="6925695" y="4142825"/>
                </a:lnTo>
                <a:lnTo>
                  <a:pt x="0" y="41428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18513642" cy="10287000"/>
          </a:xfrm>
          <a:custGeom>
            <a:avLst/>
            <a:gdLst/>
            <a:ahLst/>
            <a:cxnLst/>
            <a:rect l="l" t="t" r="r" b="b"/>
            <a:pathLst>
              <a:path w="18513642" h="10287000">
                <a:moveTo>
                  <a:pt x="0" y="0"/>
                </a:moveTo>
                <a:lnTo>
                  <a:pt x="18513642" y="0"/>
                </a:lnTo>
                <a:lnTo>
                  <a:pt x="1851364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-924022" y="5188961"/>
            <a:ext cx="4716981" cy="6251420"/>
          </a:xfrm>
          <a:custGeom>
            <a:avLst/>
            <a:gdLst/>
            <a:ahLst/>
            <a:cxnLst/>
            <a:rect l="l" t="t" r="r" b="b"/>
            <a:pathLst>
              <a:path w="4716981" h="625142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1028700" y="5783130"/>
            <a:ext cx="13017405" cy="450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830"/>
              </a:lnSpc>
            </a:pPr>
            <a:r>
              <a:rPr lang="en-US" sz="26307" b="1" spc="-1236">
                <a:solidFill>
                  <a:srgbClr val="F6F6F6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Quant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47353" y="9173735"/>
            <a:ext cx="498714" cy="49871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145355" y="8528307"/>
            <a:ext cx="5438587" cy="1274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9"/>
              </a:lnSpc>
            </a:pPr>
            <a:r>
              <a:rPr lang="en-US" sz="3999" b="1" spc="-223">
                <a:solidFill>
                  <a:srgbClr val="F6F6F6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Our Quantitative</a:t>
            </a:r>
          </a:p>
          <a:p>
            <a:pPr algn="l">
              <a:lnSpc>
                <a:spcPts val="5039"/>
              </a:lnSpc>
            </a:pPr>
            <a:r>
              <a:rPr lang="en-US" sz="3999" spc="-223">
                <a:solidFill>
                  <a:srgbClr val="F6F6F6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Python Deep Learning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97157" y="1915443"/>
            <a:ext cx="11462143" cy="1591965"/>
            <a:chOff x="0" y="0"/>
            <a:chExt cx="16472065" cy="22877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72069" cy="2287784"/>
            </a:xfrm>
            <a:custGeom>
              <a:avLst/>
              <a:gdLst/>
              <a:ahLst/>
              <a:cxnLst/>
              <a:rect l="l" t="t" r="r" b="b"/>
              <a:pathLst>
                <a:path w="16472069" h="2287784">
                  <a:moveTo>
                    <a:pt x="0" y="0"/>
                  </a:moveTo>
                  <a:lnTo>
                    <a:pt x="16472069" y="0"/>
                  </a:lnTo>
                  <a:lnTo>
                    <a:pt x="16472069" y="2287784"/>
                  </a:lnTo>
                  <a:lnTo>
                    <a:pt x="0" y="2287784"/>
                  </a:lnTo>
                  <a:close/>
                </a:path>
              </a:pathLst>
            </a:custGeom>
            <a:blipFill>
              <a:blip r:embed="rId2" cstate="print">
                <a:alphaModFix amt="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6472065" cy="228778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7326"/>
                </a:lnSpc>
              </a:pPr>
              <a:r>
                <a:rPr lang="en-US" sz="6105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Confidence, not autopilot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881829" y="3507408"/>
            <a:ext cx="9377471" cy="575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123"/>
              </a:lnSpc>
            </a:pPr>
            <a:r>
              <a:rPr lang="en-US" sz="3436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The model as a confidence engine, a closed-universe stochastic simulation over the remaining trading days.</a:t>
            </a:r>
          </a:p>
          <a:p>
            <a:pPr algn="r">
              <a:lnSpc>
                <a:spcPts val="4123"/>
              </a:lnSpc>
            </a:pPr>
            <a:endParaRPr lang="en-US" sz="3436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algn="r">
              <a:lnSpc>
                <a:spcPts val="4123"/>
              </a:lnSpc>
            </a:pPr>
            <a:r>
              <a:rPr lang="en-US" sz="3436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Simulations used our live positions, observed volatility from the market, and textbook assumptions to generate distributions of potential outcomes,</a:t>
            </a:r>
          </a:p>
          <a:p>
            <a:pPr algn="r">
              <a:lnSpc>
                <a:spcPts val="4123"/>
              </a:lnSpc>
            </a:pPr>
            <a:endParaRPr lang="en-US" sz="3436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algn="r">
              <a:lnSpc>
                <a:spcPts val="4123"/>
              </a:lnSpc>
            </a:pPr>
            <a:r>
              <a:rPr lang="en-US" sz="3436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When conviction was thin, the model helped size positions and interpret risk.</a:t>
            </a:r>
          </a:p>
        </p:txBody>
      </p:sp>
      <p:sp>
        <p:nvSpPr>
          <p:cNvPr id="6" name="Freeform 6"/>
          <p:cNvSpPr/>
          <p:nvPr/>
        </p:nvSpPr>
        <p:spPr>
          <a:xfrm>
            <a:off x="-13796466" y="0"/>
            <a:ext cx="22188662" cy="18920878"/>
          </a:xfrm>
          <a:custGeom>
            <a:avLst/>
            <a:gdLst/>
            <a:ahLst/>
            <a:cxnLst/>
            <a:rect l="l" t="t" r="r" b="b"/>
            <a:pathLst>
              <a:path w="22188662" h="18920878">
                <a:moveTo>
                  <a:pt x="0" y="0"/>
                </a:moveTo>
                <a:lnTo>
                  <a:pt x="22188663" y="0"/>
                </a:lnTo>
                <a:lnTo>
                  <a:pt x="22188663" y="18920878"/>
                </a:lnTo>
                <a:lnTo>
                  <a:pt x="0" y="189208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7" name="Freeform 7"/>
          <p:cNvSpPr/>
          <p:nvPr/>
        </p:nvSpPr>
        <p:spPr>
          <a:xfrm>
            <a:off x="1028700" y="1028700"/>
            <a:ext cx="5687651" cy="8756869"/>
          </a:xfrm>
          <a:custGeom>
            <a:avLst/>
            <a:gdLst/>
            <a:ahLst/>
            <a:cxnLst/>
            <a:rect l="l" t="t" r="r" b="b"/>
            <a:pathLst>
              <a:path w="5687651" h="8756869">
                <a:moveTo>
                  <a:pt x="0" y="0"/>
                </a:moveTo>
                <a:lnTo>
                  <a:pt x="5687651" y="0"/>
                </a:lnTo>
                <a:lnTo>
                  <a:pt x="5687651" y="8756869"/>
                </a:lnTo>
                <a:lnTo>
                  <a:pt x="0" y="875686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5930215" y="469449"/>
            <a:ext cx="1839162" cy="1234392"/>
          </a:xfrm>
          <a:custGeom>
            <a:avLst/>
            <a:gdLst/>
            <a:ahLst/>
            <a:cxnLst/>
            <a:rect l="l" t="t" r="r" b="b"/>
            <a:pathLst>
              <a:path w="1839162" h="1234392">
                <a:moveTo>
                  <a:pt x="0" y="0"/>
                </a:moveTo>
                <a:lnTo>
                  <a:pt x="1839162" y="0"/>
                </a:lnTo>
                <a:lnTo>
                  <a:pt x="1839162" y="1234392"/>
                </a:lnTo>
                <a:lnTo>
                  <a:pt x="0" y="123439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r="41723" b="14264"/>
          <a:stretch>
            <a:fillRect/>
          </a:stretch>
        </p:blipFill>
        <p:spPr>
          <a:xfrm>
            <a:off x="196520" y="1789792"/>
            <a:ext cx="8105242" cy="6707416"/>
          </a:xfrm>
          <a:prstGeom prst="rect">
            <a:avLst/>
          </a:prstGeom>
        </p:spPr>
      </p:pic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end="630"/>
                </p14:media>
              </p:ext>
            </p:extLst>
          </p:nvPr>
        </p:nvPicPr>
        <p:blipFill>
          <a:blip r:embed="rId7"/>
          <a:srcRect r="10844"/>
          <a:stretch>
            <a:fillRect/>
          </a:stretch>
        </p:blipFill>
        <p:spPr>
          <a:xfrm>
            <a:off x="7915983" y="1789792"/>
            <a:ext cx="10175497" cy="6419922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7710104" y="2284429"/>
            <a:ext cx="0" cy="5709721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4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3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1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2"/>
          <a:srcRect/>
          <a:stretch>
            <a:fillRect/>
          </a:stretch>
        </p:blipFill>
        <p:spPr>
          <a:xfrm>
            <a:off x="4969250" y="2102941"/>
            <a:ext cx="3476625" cy="1955602"/>
          </a:xfrm>
          <a:prstGeom prst="rect">
            <a:avLst/>
          </a:prstGeom>
        </p:spPr>
      </p:pic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3"/>
          <a:srcRect/>
          <a:stretch>
            <a:fillRect/>
          </a:stretch>
        </p:blipFill>
        <p:spPr>
          <a:xfrm>
            <a:off x="4984750" y="8411766"/>
            <a:ext cx="3476625" cy="1955602"/>
          </a:xfrm>
          <a:prstGeom prst="rect">
            <a:avLst/>
          </a:prstGeom>
        </p:spPr>
      </p:pic>
      <p:pic>
        <p:nvPicPr>
          <p:cNvPr id="4" name="Picture 4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44"/>
          <a:srcRect/>
          <a:stretch>
            <a:fillRect/>
          </a:stretch>
        </p:blipFill>
        <p:spPr>
          <a:xfrm>
            <a:off x="14954250" y="0"/>
            <a:ext cx="3476625" cy="1955602"/>
          </a:xfrm>
          <a:prstGeom prst="rect">
            <a:avLst/>
          </a:prstGeom>
        </p:spPr>
      </p:pic>
      <p:pic>
        <p:nvPicPr>
          <p:cNvPr id="5" name="Picture 5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5"/>
          <a:srcRect/>
          <a:stretch>
            <a:fillRect/>
          </a:stretch>
        </p:blipFill>
        <p:spPr>
          <a:xfrm>
            <a:off x="0" y="0"/>
            <a:ext cx="3476625" cy="1955602"/>
          </a:xfrm>
          <a:prstGeom prst="rect">
            <a:avLst/>
          </a:prstGeom>
        </p:spPr>
      </p:pic>
      <p:pic>
        <p:nvPicPr>
          <p:cNvPr id="6" name="Picture 6">
            <a:hlinkClick r:id=""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46"/>
          <a:srcRect/>
          <a:stretch>
            <a:fillRect/>
          </a:stretch>
        </p:blipFill>
        <p:spPr>
          <a:xfrm>
            <a:off x="0" y="8411766"/>
            <a:ext cx="3476625" cy="1955602"/>
          </a:xfrm>
          <a:prstGeom prst="rect">
            <a:avLst/>
          </a:prstGeom>
        </p:spPr>
      </p:pic>
      <p:pic>
        <p:nvPicPr>
          <p:cNvPr id="7" name="Picture 7">
            <a:hlinkClick r:id="" action="ppaction://media"/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47"/>
          <a:srcRect/>
          <a:stretch>
            <a:fillRect/>
          </a:stretch>
        </p:blipFill>
        <p:spPr>
          <a:xfrm>
            <a:off x="14954250" y="8411766"/>
            <a:ext cx="3476625" cy="1955602"/>
          </a:xfrm>
          <a:prstGeom prst="rect">
            <a:avLst/>
          </a:prstGeom>
        </p:spPr>
      </p:pic>
      <p:pic>
        <p:nvPicPr>
          <p:cNvPr id="8" name="Picture 8">
            <a:hlinkClick r:id="" action="ppaction://media"/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48"/>
          <a:srcRect/>
          <a:stretch>
            <a:fillRect/>
          </a:stretch>
        </p:blipFill>
        <p:spPr>
          <a:xfrm>
            <a:off x="4969250" y="4286250"/>
            <a:ext cx="3476625" cy="1955602"/>
          </a:xfrm>
          <a:prstGeom prst="rect">
            <a:avLst/>
          </a:prstGeom>
        </p:spPr>
      </p:pic>
      <p:pic>
        <p:nvPicPr>
          <p:cNvPr id="9" name="Picture 9">
            <a:hlinkClick r:id="" action="ppaction://media"/>
          </p:cNvPr>
          <p:cNvPicPr>
            <a:picLocks noChangeAspect="1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49"/>
          <a:srcRect/>
          <a:stretch>
            <a:fillRect/>
          </a:stretch>
        </p:blipFill>
        <p:spPr>
          <a:xfrm>
            <a:off x="-23250" y="4205883"/>
            <a:ext cx="3476625" cy="1955602"/>
          </a:xfrm>
          <a:prstGeom prst="rect">
            <a:avLst/>
          </a:prstGeom>
        </p:spPr>
      </p:pic>
      <p:pic>
        <p:nvPicPr>
          <p:cNvPr id="10" name="Picture 10">
            <a:hlinkClick r:id="" action="ppaction://media"/>
          </p:cNvPr>
          <p:cNvPicPr>
            <a:picLocks noChangeAspect="1"/>
          </p:cNvPicPr>
          <p:nvPr>
            <a:vide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50"/>
          <a:srcRect/>
          <a:stretch>
            <a:fillRect/>
          </a:stretch>
        </p:blipFill>
        <p:spPr>
          <a:xfrm>
            <a:off x="9961750" y="4205883"/>
            <a:ext cx="3476625" cy="1955602"/>
          </a:xfrm>
          <a:prstGeom prst="rect">
            <a:avLst/>
          </a:prstGeom>
        </p:spPr>
      </p:pic>
      <p:pic>
        <p:nvPicPr>
          <p:cNvPr id="11" name="Picture 11">
            <a:hlinkClick r:id="" action="ppaction://media"/>
          </p:cNvPr>
          <p:cNvPicPr>
            <a:picLocks noChangeAspect="1"/>
          </p:cNvPicPr>
          <p:nvPr>
            <a:vide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1"/>
          <a:srcRect/>
          <a:stretch>
            <a:fillRect/>
          </a:stretch>
        </p:blipFill>
        <p:spPr>
          <a:xfrm>
            <a:off x="-23250" y="2102941"/>
            <a:ext cx="3476625" cy="1955602"/>
          </a:xfrm>
          <a:prstGeom prst="rect">
            <a:avLst/>
          </a:prstGeom>
        </p:spPr>
      </p:pic>
      <p:pic>
        <p:nvPicPr>
          <p:cNvPr id="12" name="Picture 12">
            <a:hlinkClick r:id="" action="ppaction://media"/>
          </p:cNvPr>
          <p:cNvPicPr>
            <a:picLocks noChangeAspect="1"/>
          </p:cNvPicPr>
          <p:nvPr>
            <a:vide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2"/>
          <a:srcRect/>
          <a:stretch>
            <a:fillRect/>
          </a:stretch>
        </p:blipFill>
        <p:spPr>
          <a:xfrm>
            <a:off x="-23250" y="6308824"/>
            <a:ext cx="3476625" cy="1955602"/>
          </a:xfrm>
          <a:prstGeom prst="rect">
            <a:avLst/>
          </a:prstGeom>
        </p:spPr>
      </p:pic>
      <p:pic>
        <p:nvPicPr>
          <p:cNvPr id="13" name="Picture 13">
            <a:hlinkClick r:id="" action="ppaction://media"/>
          </p:cNvPr>
          <p:cNvPicPr>
            <a:picLocks noChangeAspect="1"/>
          </p:cNvPicPr>
          <p:nvPr>
            <a:vide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3"/>
          <a:srcRect/>
          <a:stretch>
            <a:fillRect/>
          </a:stretch>
        </p:blipFill>
        <p:spPr>
          <a:xfrm>
            <a:off x="4984750" y="0"/>
            <a:ext cx="3476625" cy="1955602"/>
          </a:xfrm>
          <a:prstGeom prst="rect">
            <a:avLst/>
          </a:prstGeom>
        </p:spPr>
      </p:pic>
      <p:pic>
        <p:nvPicPr>
          <p:cNvPr id="14" name="Picture 14">
            <a:hlinkClick r:id="" action="ppaction://media"/>
          </p:cNvPr>
          <p:cNvPicPr>
            <a:picLocks noChangeAspect="1"/>
          </p:cNvPicPr>
          <p:nvPr>
            <a:vide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4"/>
          <a:srcRect/>
          <a:stretch>
            <a:fillRect/>
          </a:stretch>
        </p:blipFill>
        <p:spPr>
          <a:xfrm>
            <a:off x="14954250" y="4205883"/>
            <a:ext cx="3476625" cy="1955602"/>
          </a:xfrm>
          <a:prstGeom prst="rect">
            <a:avLst/>
          </a:prstGeom>
        </p:spPr>
      </p:pic>
      <p:pic>
        <p:nvPicPr>
          <p:cNvPr id="15" name="Picture 15">
            <a:hlinkClick r:id="" action="ppaction://media"/>
          </p:cNvPr>
          <p:cNvPicPr>
            <a:picLocks noChangeAspect="1"/>
          </p:cNvPicPr>
          <p:nvPr>
            <a:vide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5"/>
          <a:srcRect/>
          <a:stretch>
            <a:fillRect/>
          </a:stretch>
        </p:blipFill>
        <p:spPr>
          <a:xfrm>
            <a:off x="9969500" y="0"/>
            <a:ext cx="3476625" cy="1955602"/>
          </a:xfrm>
          <a:prstGeom prst="rect">
            <a:avLst/>
          </a:prstGeom>
        </p:spPr>
      </p:pic>
      <p:pic>
        <p:nvPicPr>
          <p:cNvPr id="16" name="Picture 16">
            <a:hlinkClick r:id="" action="ppaction://media"/>
          </p:cNvPr>
          <p:cNvPicPr>
            <a:picLocks noChangeAspect="1"/>
          </p:cNvPicPr>
          <p:nvPr>
            <a:vide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56"/>
          <a:srcRect/>
          <a:stretch>
            <a:fillRect/>
          </a:stretch>
        </p:blipFill>
        <p:spPr>
          <a:xfrm>
            <a:off x="14954250" y="6308824"/>
            <a:ext cx="3476625" cy="1955602"/>
          </a:xfrm>
          <a:prstGeom prst="rect">
            <a:avLst/>
          </a:prstGeom>
        </p:spPr>
      </p:pic>
      <p:pic>
        <p:nvPicPr>
          <p:cNvPr id="17" name="Picture 17">
            <a:hlinkClick r:id="" action="ppaction://media"/>
          </p:cNvPr>
          <p:cNvPicPr>
            <a:picLocks noChangeAspect="1"/>
          </p:cNvPicPr>
          <p:nvPr>
            <a:vide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57"/>
          <a:srcRect/>
          <a:stretch>
            <a:fillRect/>
          </a:stretch>
        </p:blipFill>
        <p:spPr>
          <a:xfrm>
            <a:off x="14954250" y="2102941"/>
            <a:ext cx="3476625" cy="1955602"/>
          </a:xfrm>
          <a:prstGeom prst="rect">
            <a:avLst/>
          </a:prstGeom>
        </p:spPr>
      </p:pic>
      <p:pic>
        <p:nvPicPr>
          <p:cNvPr id="18" name="Picture 18">
            <a:hlinkClick r:id="" action="ppaction://media"/>
          </p:cNvPr>
          <p:cNvPicPr>
            <a:picLocks noChangeAspect="1"/>
          </p:cNvPicPr>
          <p:nvPr>
            <a:vide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58"/>
          <a:srcRect/>
          <a:stretch>
            <a:fillRect/>
          </a:stretch>
        </p:blipFill>
        <p:spPr>
          <a:xfrm>
            <a:off x="4969250" y="6390084"/>
            <a:ext cx="3476625" cy="1955602"/>
          </a:xfrm>
          <a:prstGeom prst="rect">
            <a:avLst/>
          </a:prstGeom>
        </p:spPr>
      </p:pic>
      <p:pic>
        <p:nvPicPr>
          <p:cNvPr id="19" name="Picture 19">
            <a:hlinkClick r:id="" action="ppaction://media"/>
          </p:cNvPr>
          <p:cNvPicPr>
            <a:picLocks noChangeAspect="1"/>
          </p:cNvPicPr>
          <p:nvPr>
            <a:vide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59"/>
          <a:srcRect/>
          <a:stretch>
            <a:fillRect/>
          </a:stretch>
        </p:blipFill>
        <p:spPr>
          <a:xfrm>
            <a:off x="9969500" y="8411766"/>
            <a:ext cx="3476625" cy="1955602"/>
          </a:xfrm>
          <a:prstGeom prst="rect">
            <a:avLst/>
          </a:prstGeom>
        </p:spPr>
      </p:pic>
      <p:pic>
        <p:nvPicPr>
          <p:cNvPr id="20" name="Picture 20">
            <a:hlinkClick r:id="" action="ppaction://media"/>
          </p:cNvPr>
          <p:cNvPicPr>
            <a:picLocks noChangeAspect="1"/>
          </p:cNvPicPr>
          <p:nvPr>
            <a:vide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60"/>
          <a:srcRect/>
          <a:stretch>
            <a:fillRect/>
          </a:stretch>
        </p:blipFill>
        <p:spPr>
          <a:xfrm>
            <a:off x="9961750" y="6308824"/>
            <a:ext cx="3476625" cy="1955602"/>
          </a:xfrm>
          <a:prstGeom prst="rect">
            <a:avLst/>
          </a:prstGeom>
        </p:spPr>
      </p:pic>
      <p:pic>
        <p:nvPicPr>
          <p:cNvPr id="21" name="Picture 21">
            <a:hlinkClick r:id="" action="ppaction://media"/>
          </p:cNvPr>
          <p:cNvPicPr>
            <a:picLocks noChangeAspect="1"/>
          </p:cNvPicPr>
          <p:nvPr>
            <a:vide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61"/>
          <a:srcRect/>
          <a:stretch>
            <a:fillRect/>
          </a:stretch>
        </p:blipFill>
        <p:spPr>
          <a:xfrm>
            <a:off x="9961750" y="2102048"/>
            <a:ext cx="3476625" cy="1955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9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95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5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45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6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405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0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1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33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9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2200"/>
                            </p:stCondLst>
                            <p:childTnLst>
                              <p:par>
                                <p:cTn id="2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20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140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920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60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800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8600"/>
                            </p:stCondLst>
                            <p:childTnLst>
                              <p:par>
                                <p:cTn id="3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770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6300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960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5900"/>
                            </p:stCondLst>
                            <p:childTnLst>
                              <p:par>
                                <p:cTn id="4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96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5550"/>
                            </p:stCondLst>
                            <p:childTnLst>
                              <p:par>
                                <p:cTn id="4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1310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8650"/>
                            </p:stCondLst>
                            <p:childTnLst>
                              <p:par>
                                <p:cTn id="4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6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4650"/>
                            </p:stCondLst>
                            <p:childTnLst>
                              <p:par>
                                <p:cTn id="5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1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2750"/>
                            </p:stCondLst>
                            <p:childTnLst>
                              <p:par>
                                <p:cTn id="5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69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9650"/>
                            </p:stCondLst>
                            <p:childTnLst>
                              <p:par>
                                <p:cTn id="5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775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7400"/>
                            </p:stCondLst>
                            <p:childTnLst>
                              <p:par>
                                <p:cTn id="5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27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70100"/>
                            </p:stCondLst>
                            <p:childTnLst>
                              <p:par>
                                <p:cTn id="6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6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100000">
                <p:cTn id="76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100000">
                <p:cTn id="8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100000">
                <p:cTn id="88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3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100000">
                <p:cTn id="94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9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100000">
                <p:cTn id="100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5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100000">
                <p:cTn id="106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100000">
                <p:cTn id="112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7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100000">
                <p:cTn id="118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3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100000">
                <p:cTn id="124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9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100000">
                <p:cTn id="130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5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100000">
                <p:cTn id="13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100000">
                <p:cTn id="142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7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100000">
                <p:cTn id="148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3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100000">
                <p:cTn id="154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100000">
                <p:cTn id="16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100000">
                <p:cTn id="166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100000">
                <p:cTn id="17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7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100000">
                <p:cTn id="17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609960"/>
            <a:ext cx="18573900" cy="12932078"/>
          </a:xfrm>
          <a:custGeom>
            <a:avLst/>
            <a:gdLst/>
            <a:ahLst/>
            <a:cxnLst/>
            <a:rect l="l" t="t" r="r" b="b"/>
            <a:pathLst>
              <a:path w="18573900" h="12932078">
                <a:moveTo>
                  <a:pt x="0" y="0"/>
                </a:moveTo>
                <a:lnTo>
                  <a:pt x="18573900" y="0"/>
                </a:lnTo>
                <a:lnTo>
                  <a:pt x="18573900" y="12932078"/>
                </a:lnTo>
                <a:lnTo>
                  <a:pt x="0" y="12932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1977201">
            <a:off x="10176794" y="-5331114"/>
            <a:ext cx="12791303" cy="9442307"/>
          </a:xfrm>
          <a:custGeom>
            <a:avLst/>
            <a:gdLst/>
            <a:ahLst/>
            <a:cxnLst/>
            <a:rect l="l" t="t" r="r" b="b"/>
            <a:pathLst>
              <a:path w="12791303" h="9442307">
                <a:moveTo>
                  <a:pt x="0" y="0"/>
                </a:moveTo>
                <a:lnTo>
                  <a:pt x="12791302" y="0"/>
                </a:lnTo>
                <a:lnTo>
                  <a:pt x="12791302" y="9442307"/>
                </a:lnTo>
                <a:lnTo>
                  <a:pt x="0" y="94423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3377882">
            <a:off x="-2779113" y="7102323"/>
            <a:ext cx="6925695" cy="4142825"/>
          </a:xfrm>
          <a:custGeom>
            <a:avLst/>
            <a:gdLst/>
            <a:ahLst/>
            <a:cxnLst/>
            <a:rect l="l" t="t" r="r" b="b"/>
            <a:pathLst>
              <a:path w="6925695" h="4142825">
                <a:moveTo>
                  <a:pt x="0" y="0"/>
                </a:moveTo>
                <a:lnTo>
                  <a:pt x="6925695" y="0"/>
                </a:lnTo>
                <a:lnTo>
                  <a:pt x="6925695" y="4142825"/>
                </a:lnTo>
                <a:lnTo>
                  <a:pt x="0" y="41428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-924022" y="5188961"/>
            <a:ext cx="4716981" cy="6251420"/>
          </a:xfrm>
          <a:custGeom>
            <a:avLst/>
            <a:gdLst/>
            <a:ahLst/>
            <a:cxnLst/>
            <a:rect l="l" t="t" r="r" b="b"/>
            <a:pathLst>
              <a:path w="4716981" h="6251420">
                <a:moveTo>
                  <a:pt x="0" y="0"/>
                </a:moveTo>
                <a:lnTo>
                  <a:pt x="4716981" y="0"/>
                </a:lnTo>
                <a:lnTo>
                  <a:pt x="4716981" y="6251421"/>
                </a:lnTo>
                <a:lnTo>
                  <a:pt x="0" y="62514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028700" y="5360779"/>
            <a:ext cx="13017405" cy="450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830"/>
              </a:lnSpc>
            </a:pPr>
            <a:r>
              <a:rPr lang="en-US" sz="26307" b="1" spc="-1236">
                <a:solidFill>
                  <a:srgbClr val="F6F6F6"/>
                </a:solidFill>
                <a:latin typeface="Open Sauce Heavy"/>
                <a:ea typeface="Open Sauce Heavy"/>
                <a:cs typeface="Open Sauce Heavy"/>
                <a:sym typeface="Open Sauce Heavy"/>
              </a:rPr>
              <a:t>Crisis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098963" y="8675021"/>
            <a:ext cx="498714" cy="49871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809146" y="8039117"/>
            <a:ext cx="3450154" cy="1134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536"/>
              </a:lnSpc>
            </a:pPr>
            <a:r>
              <a:rPr lang="en-US" sz="3600" spc="-201">
                <a:solidFill>
                  <a:srgbClr val="F6F6F6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Failure Management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30005"/>
            <a:ext cx="15364115" cy="1715841"/>
            <a:chOff x="0" y="0"/>
            <a:chExt cx="20485487" cy="22877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485491" cy="2287784"/>
            </a:xfrm>
            <a:custGeom>
              <a:avLst/>
              <a:gdLst/>
              <a:ahLst/>
              <a:cxnLst/>
              <a:rect l="l" t="t" r="r" b="b"/>
              <a:pathLst>
                <a:path w="20485491" h="2287784">
                  <a:moveTo>
                    <a:pt x="0" y="0"/>
                  </a:moveTo>
                  <a:lnTo>
                    <a:pt x="20485491" y="0"/>
                  </a:lnTo>
                  <a:lnTo>
                    <a:pt x="20485491" y="2287784"/>
                  </a:lnTo>
                  <a:lnTo>
                    <a:pt x="0" y="2287784"/>
                  </a:lnTo>
                  <a:close/>
                </a:path>
              </a:pathLst>
            </a:custGeom>
            <a:blipFill>
              <a:blip r:embed="rId2" cstate="print">
                <a:alphaModFix amt="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r="19591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0485487" cy="22782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926"/>
                </a:lnSpc>
              </a:pPr>
              <a:r>
                <a:rPr lang="en-US" sz="6605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The April 2 fake-out and April 8 lag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890996" y="6894528"/>
            <a:ext cx="5862139" cy="3392472"/>
          </a:xfrm>
          <a:custGeom>
            <a:avLst/>
            <a:gdLst/>
            <a:ahLst/>
            <a:cxnLst/>
            <a:rect l="l" t="t" r="r" b="b"/>
            <a:pathLst>
              <a:path w="5862139" h="3392472">
                <a:moveTo>
                  <a:pt x="0" y="0"/>
                </a:moveTo>
                <a:lnTo>
                  <a:pt x="5862139" y="0"/>
                </a:lnTo>
                <a:lnTo>
                  <a:pt x="5862139" y="3392472"/>
                </a:lnTo>
                <a:lnTo>
                  <a:pt x="0" y="339247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7683104" y="2428668"/>
            <a:ext cx="10604896" cy="3923811"/>
          </a:xfrm>
          <a:custGeom>
            <a:avLst/>
            <a:gdLst/>
            <a:ahLst/>
            <a:cxnLst/>
            <a:rect l="l" t="t" r="r" b="b"/>
            <a:pathLst>
              <a:path w="10604896" h="3923811">
                <a:moveTo>
                  <a:pt x="0" y="0"/>
                </a:moveTo>
                <a:lnTo>
                  <a:pt x="10604896" y="0"/>
                </a:lnTo>
                <a:lnTo>
                  <a:pt x="10604896" y="3923812"/>
                </a:lnTo>
                <a:lnTo>
                  <a:pt x="0" y="39238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760506" y="2731740"/>
            <a:ext cx="6921551" cy="6652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3422" lvl="1" indent="-286711" algn="l">
              <a:lnSpc>
                <a:spcPts val="3799"/>
              </a:lnSpc>
              <a:buFont typeface="Arial"/>
              <a:buChar char="•"/>
            </a:pPr>
            <a:r>
              <a:rPr lang="en-US" sz="3166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March 30</a:t>
            </a:r>
            <a:r>
              <a:rPr lang="en-US" sz="3166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: Emergency Override into inverse ETFs and crisis metals was directionally correct in a confirmed correction</a:t>
            </a:r>
          </a:p>
          <a:p>
            <a:pPr marL="573422" lvl="1" indent="-286711" algn="l">
              <a:lnSpc>
                <a:spcPts val="3799"/>
              </a:lnSpc>
              <a:buFont typeface="Arial"/>
              <a:buChar char="•"/>
            </a:pPr>
            <a:r>
              <a:rPr lang="en-US" sz="3166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April 2</a:t>
            </a:r>
            <a:r>
              <a:rPr lang="en-US" sz="3166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: binary policy shock and tariff surprise produced a +7.5% style rally that burned the hedges in a single session</a:t>
            </a:r>
          </a:p>
          <a:p>
            <a:pPr algn="l">
              <a:lnSpc>
                <a:spcPts val="3799"/>
              </a:lnSpc>
            </a:pPr>
            <a:endParaRPr lang="en-US" sz="3166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algn="l">
              <a:lnSpc>
                <a:spcPts val="3799"/>
              </a:lnSpc>
            </a:pPr>
            <a:r>
              <a:rPr lang="en-US" sz="3166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That fake-out created psychological scar tissue, on April 8 we demanded confirmation before re-risking, which cost ~300 bps in the snap-back</a:t>
            </a:r>
          </a:p>
        </p:txBody>
      </p:sp>
      <p:sp>
        <p:nvSpPr>
          <p:cNvPr id="8" name="AutoShape 8"/>
          <p:cNvSpPr/>
          <p:nvPr/>
        </p:nvSpPr>
        <p:spPr>
          <a:xfrm>
            <a:off x="774785" y="2098220"/>
            <a:ext cx="1077509" cy="0"/>
          </a:xfrm>
          <a:prstGeom prst="line">
            <a:avLst/>
          </a:prstGeom>
          <a:ln w="95250" cap="flat">
            <a:solidFill>
              <a:srgbClr val="8165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45332" y="322810"/>
            <a:ext cx="19090371" cy="1715841"/>
            <a:chOff x="0" y="0"/>
            <a:chExt cx="25453828" cy="22877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453832" cy="2287784"/>
            </a:xfrm>
            <a:custGeom>
              <a:avLst/>
              <a:gdLst/>
              <a:ahLst/>
              <a:cxnLst/>
              <a:rect l="l" t="t" r="r" b="b"/>
              <a:pathLst>
                <a:path w="25453832" h="2287784">
                  <a:moveTo>
                    <a:pt x="0" y="0"/>
                  </a:moveTo>
                  <a:lnTo>
                    <a:pt x="25453832" y="0"/>
                  </a:lnTo>
                  <a:lnTo>
                    <a:pt x="25453832" y="2287784"/>
                  </a:lnTo>
                  <a:lnTo>
                    <a:pt x="0" y="2287784"/>
                  </a:lnTo>
                  <a:close/>
                </a:path>
              </a:pathLst>
            </a:custGeom>
            <a:blipFill>
              <a:blip r:embed="rId3" cstate="print">
                <a:alphaModFix amt="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r="35286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5453828" cy="22782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766"/>
                </a:lnSpc>
              </a:pPr>
              <a:r>
                <a:rPr lang="en-US" sz="4805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Simulation Mechanics vs. Fiduciary Reality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736411"/>
            <a:ext cx="16206531" cy="6626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6666" lvl="1" indent="-353333" algn="l">
              <a:lnSpc>
                <a:spcPts val="4682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StockTrak distortions and phantom accounts inflated starting capital for much of the cohort, making raw rankings misleading</a:t>
            </a:r>
          </a:p>
          <a:p>
            <a:pPr algn="l">
              <a:lnSpc>
                <a:spcPts val="4682"/>
              </a:lnSpc>
            </a:pPr>
            <a:endParaRPr lang="en-US" sz="3902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marL="706666" lvl="1" indent="-353333" algn="l">
              <a:lnSpc>
                <a:spcPts val="4682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Many teams effectively ignored the Investment Policy Statement.</a:t>
            </a:r>
          </a:p>
          <a:p>
            <a:pPr algn="l">
              <a:lnSpc>
                <a:spcPts val="4682"/>
              </a:lnSpc>
            </a:pPr>
            <a:endParaRPr lang="en-US" sz="3902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algn="l">
              <a:lnSpc>
                <a:spcPts val="4682"/>
              </a:lnSpc>
            </a:pPr>
            <a:endParaRPr lang="en-US" sz="3902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marL="706666" lvl="1" indent="-353333" algn="l">
              <a:lnSpc>
                <a:spcPts val="4682"/>
              </a:lnSpc>
              <a:buFont typeface="Arial"/>
              <a:buChar char="•"/>
            </a:pPr>
            <a:r>
              <a:rPr lang="en-US" sz="3902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In real markets, losing money while following the rules is an insurance event; losing money while breaking them is a lawsuit,  we chose the former standard</a:t>
            </a:r>
          </a:p>
          <a:p>
            <a:pPr algn="l">
              <a:lnSpc>
                <a:spcPts val="5083"/>
              </a:lnSpc>
            </a:pPr>
            <a:endParaRPr lang="en-US" sz="3902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algn="l">
              <a:lnSpc>
                <a:spcPts val="5083"/>
              </a:lnSpc>
            </a:pPr>
            <a:endParaRPr lang="en-US" sz="3902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19150" y="2576177"/>
            <a:ext cx="854438" cy="763654"/>
          </a:xfrm>
          <a:custGeom>
            <a:avLst/>
            <a:gdLst/>
            <a:ahLst/>
            <a:cxnLst/>
            <a:rect l="l" t="t" r="r" b="b"/>
            <a:pathLst>
              <a:path w="854438" h="763654">
                <a:moveTo>
                  <a:pt x="0" y="0"/>
                </a:moveTo>
                <a:lnTo>
                  <a:pt x="854438" y="0"/>
                </a:lnTo>
                <a:lnTo>
                  <a:pt x="854438" y="763654"/>
                </a:lnTo>
                <a:lnTo>
                  <a:pt x="0" y="76365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819150" y="4284928"/>
            <a:ext cx="854438" cy="763654"/>
          </a:xfrm>
          <a:custGeom>
            <a:avLst/>
            <a:gdLst/>
            <a:ahLst/>
            <a:cxnLst/>
            <a:rect l="l" t="t" r="r" b="b"/>
            <a:pathLst>
              <a:path w="854438" h="763654">
                <a:moveTo>
                  <a:pt x="0" y="0"/>
                </a:moveTo>
                <a:lnTo>
                  <a:pt x="854438" y="0"/>
                </a:lnTo>
                <a:lnTo>
                  <a:pt x="854438" y="763654"/>
                </a:lnTo>
                <a:lnTo>
                  <a:pt x="0" y="76365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6333" y="671505"/>
            <a:ext cx="15008778" cy="1715841"/>
            <a:chOff x="0" y="0"/>
            <a:chExt cx="20011704" cy="22877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011707" cy="2287784"/>
            </a:xfrm>
            <a:custGeom>
              <a:avLst/>
              <a:gdLst/>
              <a:ahLst/>
              <a:cxnLst/>
              <a:rect l="l" t="t" r="r" b="b"/>
              <a:pathLst>
                <a:path w="20011707" h="2287784">
                  <a:moveTo>
                    <a:pt x="0" y="0"/>
                  </a:moveTo>
                  <a:lnTo>
                    <a:pt x="20011707" y="0"/>
                  </a:lnTo>
                  <a:lnTo>
                    <a:pt x="20011707" y="2287784"/>
                  </a:lnTo>
                  <a:lnTo>
                    <a:pt x="0" y="2287784"/>
                  </a:lnTo>
                  <a:close/>
                </a:path>
              </a:pathLst>
            </a:custGeom>
            <a:blipFill>
              <a:blip r:embed="rId2" cstate="print">
                <a:alphaModFix amt="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r="17687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0011704" cy="22782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926"/>
                </a:lnSpc>
              </a:pPr>
              <a:r>
                <a:rPr lang="en-US" sz="6605" b="1">
                  <a:solidFill>
                    <a:srgbClr val="000000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Current book and forward path</a:t>
              </a:r>
            </a:p>
          </p:txBody>
        </p:sp>
      </p:grpSp>
      <p:graphicFrame>
        <p:nvGraphicFramePr>
          <p:cNvPr id="5" name="Object 5"/>
          <p:cNvGraphicFramePr/>
          <p:nvPr/>
        </p:nvGraphicFramePr>
        <p:xfrm>
          <a:off x="17676438" y="10138968"/>
          <a:ext cx="10165976" cy="822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2192000" imgH="10248900" progId="Excel.Sheet.12">
                  <p:embed/>
                </p:oleObj>
              </mc:Choice>
              <mc:Fallback>
                <p:oleObj name="Worksheet" r:id="rId3" imgW="12192000" imgH="102489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76438" y="10138968"/>
                        <a:ext cx="10165976" cy="822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7773870" y="2377821"/>
            <a:ext cx="9902568" cy="7227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8678" lvl="1" indent="-394339" algn="l">
              <a:lnSpc>
                <a:spcPts val="5225"/>
              </a:lnSpc>
              <a:buFont typeface="Arial"/>
              <a:buChar char="•"/>
            </a:pPr>
            <a:r>
              <a:rPr lang="en-US" sz="4354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Final holdings balance core beta (SPY, ESGU) with quality growth (AMZN, NVDA, GOOGL, PLTR) and regime‑resilient assets (GLD, XLF, XLI)</a:t>
            </a:r>
          </a:p>
          <a:p>
            <a:pPr marL="788678" lvl="1" indent="-394339" algn="l">
              <a:lnSpc>
                <a:spcPts val="5225"/>
              </a:lnSpc>
              <a:buFont typeface="Arial"/>
              <a:buChar char="•"/>
            </a:pPr>
            <a:r>
              <a:rPr lang="en-US" sz="4354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The freeze date stops the simulation but not the thesis – this is a diversified, conviction‑based book designed to compound beyond a three‑month window</a:t>
            </a:r>
          </a:p>
          <a:p>
            <a:pPr algn="l">
              <a:lnSpc>
                <a:spcPts val="5225"/>
              </a:lnSpc>
            </a:pPr>
            <a:endParaRPr lang="en-US" sz="4354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3081" y="1337366"/>
            <a:ext cx="8984383" cy="875687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539110" y="352527"/>
            <a:ext cx="10520744" cy="1218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86"/>
              </a:lnSpc>
              <a:spcBef>
                <a:spcPct val="0"/>
              </a:spcBef>
            </a:pPr>
            <a:r>
              <a:rPr lang="en-US" sz="7133" b="1" spc="-285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Portfolio Construction</a:t>
            </a:r>
          </a:p>
        </p:txBody>
      </p:sp>
      <p:sp>
        <p:nvSpPr>
          <p:cNvPr id="3" name="AutoShape 3"/>
          <p:cNvSpPr/>
          <p:nvPr/>
        </p:nvSpPr>
        <p:spPr>
          <a:xfrm>
            <a:off x="267532" y="1760060"/>
            <a:ext cx="1077509" cy="0"/>
          </a:xfrm>
          <a:prstGeom prst="line">
            <a:avLst/>
          </a:prstGeom>
          <a:ln w="95250" cap="flat">
            <a:solidFill>
              <a:srgbClr val="8165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6186548" y="379266"/>
            <a:ext cx="1755822" cy="1178457"/>
          </a:xfrm>
          <a:custGeom>
            <a:avLst/>
            <a:gdLst/>
            <a:ahLst/>
            <a:cxnLst/>
            <a:rect l="l" t="t" r="r" b="b"/>
            <a:pathLst>
              <a:path w="1755822" h="1178457">
                <a:moveTo>
                  <a:pt x="0" y="0"/>
                </a:moveTo>
                <a:lnTo>
                  <a:pt x="1755821" y="0"/>
                </a:lnTo>
                <a:lnTo>
                  <a:pt x="1755821" y="1178456"/>
                </a:lnTo>
                <a:lnTo>
                  <a:pt x="0" y="117845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267532" y="3357705"/>
            <a:ext cx="8081634" cy="5900595"/>
          </a:xfrm>
          <a:custGeom>
            <a:avLst/>
            <a:gdLst/>
            <a:ahLst/>
            <a:cxnLst/>
            <a:rect l="l" t="t" r="r" b="b"/>
            <a:pathLst>
              <a:path w="8081634" h="5900595">
                <a:moveTo>
                  <a:pt x="0" y="0"/>
                </a:moveTo>
                <a:lnTo>
                  <a:pt x="8081634" y="0"/>
                </a:lnTo>
                <a:lnTo>
                  <a:pt x="8081634" y="5900595"/>
                </a:lnTo>
                <a:lnTo>
                  <a:pt x="0" y="590059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9648194" y="3542374"/>
            <a:ext cx="7454447" cy="5152886"/>
          </a:xfrm>
          <a:custGeom>
            <a:avLst/>
            <a:gdLst/>
            <a:ahLst/>
            <a:cxnLst/>
            <a:rect l="l" t="t" r="r" b="b"/>
            <a:pathLst>
              <a:path w="7454447" h="5152886">
                <a:moveTo>
                  <a:pt x="0" y="0"/>
                </a:moveTo>
                <a:lnTo>
                  <a:pt x="7454447" y="0"/>
                </a:lnTo>
                <a:lnTo>
                  <a:pt x="7454447" y="5152887"/>
                </a:lnTo>
                <a:lnTo>
                  <a:pt x="0" y="51528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7" name="AutoShape 7"/>
          <p:cNvSpPr/>
          <p:nvPr/>
        </p:nvSpPr>
        <p:spPr>
          <a:xfrm flipH="1" flipV="1">
            <a:off x="8996866" y="3559272"/>
            <a:ext cx="0" cy="5355253"/>
          </a:xfrm>
          <a:prstGeom prst="line">
            <a:avLst/>
          </a:prstGeom>
          <a:ln w="19050" cap="flat">
            <a:solidFill>
              <a:srgbClr val="8165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291923" y="374261"/>
            <a:ext cx="1755822" cy="1178457"/>
          </a:xfrm>
          <a:custGeom>
            <a:avLst/>
            <a:gdLst/>
            <a:ahLst/>
            <a:cxnLst/>
            <a:rect l="l" t="t" r="r" b="b"/>
            <a:pathLst>
              <a:path w="1755822" h="1178457">
                <a:moveTo>
                  <a:pt x="0" y="0"/>
                </a:moveTo>
                <a:lnTo>
                  <a:pt x="1755822" y="0"/>
                </a:lnTo>
                <a:lnTo>
                  <a:pt x="1755822" y="1178456"/>
                </a:lnTo>
                <a:lnTo>
                  <a:pt x="0" y="117845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817660" y="202811"/>
            <a:ext cx="9621740" cy="1456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805"/>
              </a:lnSpc>
              <a:spcBef>
                <a:spcPct val="0"/>
              </a:spcBef>
            </a:pPr>
            <a:r>
              <a:rPr lang="en-US" sz="8432" b="1" spc="-337" dirty="0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Recommendation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420567" y="2727069"/>
            <a:ext cx="5098953" cy="5098953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B1FAD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7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863778" y="3599725"/>
            <a:ext cx="4212531" cy="874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9"/>
              </a:lnSpc>
              <a:spcBef>
                <a:spcPct val="0"/>
              </a:spcBef>
            </a:pPr>
            <a:r>
              <a:rPr lang="en-US" sz="2549" b="1" u="sng">
                <a:solidFill>
                  <a:srgbClr val="F6F6F6"/>
                </a:solidFill>
                <a:latin typeface="TT Hoves Bold"/>
                <a:ea typeface="TT Hoves Bold"/>
                <a:cs typeface="TT Hoves Bold"/>
                <a:sym typeface="TT Hoves Bold"/>
              </a:rPr>
              <a:t>Keep the barbell structure: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56220" y="4829704"/>
            <a:ext cx="4128840" cy="1549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5075" lvl="1" indent="-192538" algn="l">
              <a:lnSpc>
                <a:spcPts val="2497"/>
              </a:lnSpc>
              <a:buFont typeface="Arial"/>
              <a:buChar char="•"/>
            </a:pPr>
            <a:r>
              <a:rPr lang="en-US" sz="1783">
                <a:solidFill>
                  <a:srgbClr val="FAFAFA"/>
                </a:solidFill>
                <a:latin typeface="TT Hoves"/>
                <a:ea typeface="TT Hoves"/>
                <a:cs typeface="TT Hoves"/>
                <a:sym typeface="TT Hoves"/>
              </a:rPr>
              <a:t>Maintain core equities + crisis hedge approach.</a:t>
            </a:r>
          </a:p>
          <a:p>
            <a:pPr marL="385075" lvl="1" indent="-192538" algn="l">
              <a:lnSpc>
                <a:spcPts val="2497"/>
              </a:lnSpc>
              <a:buFont typeface="Arial"/>
              <a:buChar char="•"/>
            </a:pPr>
            <a:r>
              <a:rPr lang="en-US" sz="1783">
                <a:solidFill>
                  <a:srgbClr val="FAFAFA"/>
                </a:solidFill>
                <a:latin typeface="TT Hoves"/>
                <a:ea typeface="TT Hoves"/>
                <a:cs typeface="TT Hoves"/>
                <a:sym typeface="TT Hoves"/>
              </a:rPr>
              <a:t>Low-beta foundation protected </a:t>
            </a:r>
            <a:r>
              <a:rPr lang="en-US" sz="1783" b="1">
                <a:solidFill>
                  <a:srgbClr val="FAFAFA"/>
                </a:solidFill>
                <a:latin typeface="TT Hoves Bold"/>
                <a:ea typeface="TT Hoves Bold"/>
                <a:cs typeface="TT Hoves Bold"/>
                <a:sym typeface="TT Hoves Bold"/>
              </a:rPr>
              <a:t>−2.23%</a:t>
            </a:r>
            <a:r>
              <a:rPr lang="en-US" sz="1783">
                <a:solidFill>
                  <a:srgbClr val="FAFAFA"/>
                </a:solidFill>
                <a:latin typeface="TT Hoves"/>
                <a:ea typeface="TT Hoves"/>
                <a:cs typeface="TT Hoves"/>
                <a:sym typeface="TT Hoves"/>
              </a:rPr>
              <a:t> more drawdown than SPY.</a:t>
            </a:r>
          </a:p>
          <a:p>
            <a:pPr algn="l">
              <a:lnSpc>
                <a:spcPts val="2497"/>
              </a:lnSpc>
            </a:pPr>
            <a:endParaRPr lang="en-US" sz="1783">
              <a:solidFill>
                <a:srgbClr val="FAFAFA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6763496" y="4546298"/>
            <a:ext cx="5010258" cy="501025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E17EB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7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442550" y="5169512"/>
            <a:ext cx="3652150" cy="860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5"/>
              </a:lnSpc>
              <a:spcBef>
                <a:spcPct val="0"/>
              </a:spcBef>
            </a:pPr>
            <a:r>
              <a:rPr lang="en-US" sz="2461" b="1" u="sng">
                <a:solidFill>
                  <a:srgbClr val="F6F6F6"/>
                </a:solidFill>
                <a:latin typeface="TT Hoves Bold"/>
                <a:ea typeface="TT Hoves Bold"/>
                <a:cs typeface="TT Hoves Bold"/>
                <a:sym typeface="TT Hoves Bold"/>
              </a:rPr>
              <a:t>Replace Inverse ETFs with Put Options: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54226" y="6340800"/>
            <a:ext cx="4228797" cy="222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4398" lvl="1" indent="-197199" algn="l">
              <a:lnSpc>
                <a:spcPts val="2557"/>
              </a:lnSpc>
              <a:buFont typeface="Arial"/>
              <a:buChar char="•"/>
            </a:pPr>
            <a:r>
              <a:rPr lang="en-US" sz="1826">
                <a:solidFill>
                  <a:srgbClr val="FAFAFA"/>
                </a:solidFill>
                <a:latin typeface="TT Hoves"/>
                <a:ea typeface="TT Hoves"/>
                <a:cs typeface="TT Hoves"/>
                <a:sym typeface="TT Hoves"/>
              </a:rPr>
              <a:t>Diversify with options and other instruments</a:t>
            </a:r>
          </a:p>
          <a:p>
            <a:pPr marL="394398" lvl="1" indent="-197199" algn="l">
              <a:lnSpc>
                <a:spcPts val="2557"/>
              </a:lnSpc>
              <a:buFont typeface="Arial"/>
              <a:buChar char="•"/>
            </a:pPr>
            <a:r>
              <a:rPr lang="en-US" sz="1826">
                <a:solidFill>
                  <a:srgbClr val="FAFAFA"/>
                </a:solidFill>
                <a:latin typeface="TT Hoves"/>
                <a:ea typeface="TT Hoves"/>
                <a:cs typeface="TT Hoves"/>
                <a:sym typeface="TT Hoves"/>
              </a:rPr>
              <a:t>Allocate </a:t>
            </a:r>
            <a:r>
              <a:rPr lang="en-US" sz="1826" b="1">
                <a:solidFill>
                  <a:srgbClr val="FAFAFA"/>
                </a:solidFill>
                <a:latin typeface="TT Hoves Bold"/>
                <a:ea typeface="TT Hoves Bold"/>
                <a:cs typeface="TT Hoves Bold"/>
                <a:sym typeface="TT Hoves Bold"/>
              </a:rPr>
              <a:t>1–2%</a:t>
            </a:r>
            <a:r>
              <a:rPr lang="en-US" sz="1826">
                <a:solidFill>
                  <a:srgbClr val="FAFAFA"/>
                </a:solidFill>
                <a:latin typeface="TT Hoves"/>
                <a:ea typeface="TT Hoves"/>
                <a:cs typeface="TT Hoves"/>
                <a:sym typeface="TT Hoves"/>
              </a:rPr>
              <a:t> of NAV to OTM SPY puts instead</a:t>
            </a:r>
          </a:p>
          <a:p>
            <a:pPr marL="394398" lvl="1" indent="-197199" algn="l">
              <a:lnSpc>
                <a:spcPts val="2557"/>
              </a:lnSpc>
              <a:buFont typeface="Arial"/>
              <a:buChar char="•"/>
            </a:pPr>
            <a:r>
              <a:rPr lang="en-US" sz="1826">
                <a:solidFill>
                  <a:srgbClr val="FAFAFA"/>
                </a:solidFill>
                <a:latin typeface="TT Hoves"/>
                <a:ea typeface="TT Hoves"/>
                <a:cs typeface="TT Hoves"/>
                <a:sym typeface="TT Hoves"/>
              </a:rPr>
              <a:t>Convex payoff: loses only premium in calm markets, pays off in crashes</a:t>
            </a:r>
          </a:p>
          <a:p>
            <a:pPr algn="l">
              <a:lnSpc>
                <a:spcPts val="2557"/>
              </a:lnSpc>
            </a:pPr>
            <a:endParaRPr lang="en-US" sz="1826">
              <a:solidFill>
                <a:srgbClr val="FAFAFA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2084631" y="2198990"/>
            <a:ext cx="5048238" cy="5048238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F1EAE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7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2746005" y="2957569"/>
            <a:ext cx="3725490" cy="860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5"/>
              </a:lnSpc>
              <a:spcBef>
                <a:spcPct val="0"/>
              </a:spcBef>
            </a:pPr>
            <a:r>
              <a:rPr lang="en-US" sz="2461" b="1" u="sng">
                <a:solidFill>
                  <a:srgbClr val="F6F6F6"/>
                </a:solidFill>
                <a:latin typeface="TT Hoves Bold"/>
                <a:ea typeface="TT Hoves Bold"/>
                <a:cs typeface="TT Hoves Bold"/>
                <a:sym typeface="TT Hoves Bold"/>
              </a:rPr>
              <a:t>Pre-Set Regime Transition Rules: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544330" y="4117122"/>
            <a:ext cx="4128840" cy="19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5075" lvl="1" indent="-192538" algn="l">
              <a:lnSpc>
                <a:spcPts val="3067"/>
              </a:lnSpc>
              <a:buFont typeface="Arial"/>
              <a:buChar char="•"/>
            </a:pPr>
            <a:r>
              <a:rPr lang="en-US" sz="1783">
                <a:solidFill>
                  <a:srgbClr val="FAFAFA"/>
                </a:solidFill>
                <a:latin typeface="TT Hoves"/>
                <a:ea typeface="TT Hoves"/>
                <a:cs typeface="TT Hoves"/>
                <a:sym typeface="TT Hoves"/>
              </a:rPr>
              <a:t>Speed of re-evaluation is itself a competitive edge</a:t>
            </a:r>
          </a:p>
          <a:p>
            <a:pPr marL="385075" lvl="1" indent="-192538" algn="l">
              <a:lnSpc>
                <a:spcPts val="3067"/>
              </a:lnSpc>
              <a:buFont typeface="Arial"/>
              <a:buChar char="•"/>
            </a:pPr>
            <a:r>
              <a:rPr lang="en-US" sz="1783">
                <a:solidFill>
                  <a:srgbClr val="FAFAFA"/>
                </a:solidFill>
                <a:latin typeface="TT Hoves"/>
                <a:ea typeface="TT Hoves"/>
                <a:cs typeface="TT Hoves"/>
                <a:sym typeface="TT Hoves"/>
              </a:rPr>
              <a:t>Binary events need immediate pre-committed rules</a:t>
            </a:r>
          </a:p>
          <a:p>
            <a:pPr algn="l">
              <a:lnSpc>
                <a:spcPts val="3067"/>
              </a:lnSpc>
            </a:pPr>
            <a:endParaRPr lang="en-US" sz="1783">
              <a:solidFill>
                <a:srgbClr val="FAFAFA"/>
              </a:solidFill>
              <a:latin typeface="TT Hoves"/>
              <a:ea typeface="TT Hoves"/>
              <a:cs typeface="TT Hoves"/>
              <a:sym typeface="TT Hoves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865037" y="1706777"/>
            <a:ext cx="1077509" cy="0"/>
          </a:xfrm>
          <a:prstGeom prst="line">
            <a:avLst/>
          </a:prstGeom>
          <a:ln w="95250" cap="flat">
            <a:solidFill>
              <a:srgbClr val="8165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03252" y="2245953"/>
            <a:ext cx="11481497" cy="1594653"/>
            <a:chOff x="0" y="0"/>
            <a:chExt cx="16472065" cy="22877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72069" cy="2287784"/>
            </a:xfrm>
            <a:custGeom>
              <a:avLst/>
              <a:gdLst/>
              <a:ahLst/>
              <a:cxnLst/>
              <a:rect l="l" t="t" r="r" b="b"/>
              <a:pathLst>
                <a:path w="16472069" h="2287784">
                  <a:moveTo>
                    <a:pt x="1143892" y="0"/>
                  </a:moveTo>
                  <a:lnTo>
                    <a:pt x="15328178" y="0"/>
                  </a:lnTo>
                  <a:cubicBezTo>
                    <a:pt x="15959931" y="0"/>
                    <a:pt x="16472069" y="512138"/>
                    <a:pt x="16472069" y="1143892"/>
                  </a:cubicBezTo>
                  <a:lnTo>
                    <a:pt x="16472069" y="1143892"/>
                  </a:lnTo>
                  <a:cubicBezTo>
                    <a:pt x="16472069" y="1775646"/>
                    <a:pt x="15959931" y="2287784"/>
                    <a:pt x="15328178" y="2287784"/>
                  </a:cubicBezTo>
                  <a:lnTo>
                    <a:pt x="1143892" y="2287784"/>
                  </a:lnTo>
                  <a:cubicBezTo>
                    <a:pt x="512138" y="2287784"/>
                    <a:pt x="0" y="1775646"/>
                    <a:pt x="0" y="1143892"/>
                  </a:cubicBezTo>
                  <a:lnTo>
                    <a:pt x="0" y="1143892"/>
                  </a:lnTo>
                  <a:cubicBezTo>
                    <a:pt x="0" y="512138"/>
                    <a:pt x="512138" y="0"/>
                    <a:pt x="1143892" y="0"/>
                  </a:cubicBezTo>
                  <a:close/>
                </a:path>
              </a:pathLst>
            </a:custGeom>
            <a:solidFill>
              <a:srgbClr val="AE8DF5">
                <a:alpha val="0"/>
              </a:srgbClr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6472065" cy="228778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526"/>
                </a:lnSpc>
              </a:pPr>
              <a:r>
                <a:rPr lang="en-US" sz="4605" b="1">
                  <a:solidFill>
                    <a:srgbClr val="000000"/>
                  </a:solidFill>
                  <a:latin typeface="Comic Sans Bold"/>
                  <a:ea typeface="Comic Sans Bold"/>
                  <a:cs typeface="Comic Sans Bold"/>
                  <a:sym typeface="Comic Sans Bold"/>
                </a:rPr>
                <a:t>Be profitable &amp; have fun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4567670"/>
            <a:ext cx="16230600" cy="4690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4695" lvl="1" indent="-352348" algn="l">
              <a:lnSpc>
                <a:spcPts val="4669"/>
              </a:lnSpc>
              <a:buFont typeface="Arial"/>
              <a:buChar char="•"/>
            </a:pPr>
            <a:r>
              <a:rPr lang="en-US" sz="389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The original charter was simple: be profitable and have fun – we fully delivered on the second and built the foundations for the first</a:t>
            </a:r>
          </a:p>
          <a:p>
            <a:pPr marL="704695" lvl="1" indent="-352348" algn="l">
              <a:lnSpc>
                <a:spcPts val="4669"/>
              </a:lnSpc>
              <a:buFont typeface="Arial"/>
              <a:buChar char="•"/>
            </a:pPr>
            <a:r>
              <a:rPr lang="en-US" sz="389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Across one of the most volatile recent quarters, we protected capital, learned to operate inside an IPS, and thought like fiduciaries, not students</a:t>
            </a:r>
          </a:p>
          <a:p>
            <a:pPr marL="704695" lvl="1" indent="-352348" algn="l">
              <a:lnSpc>
                <a:spcPts val="4669"/>
              </a:lnSpc>
              <a:buFont typeface="Arial"/>
              <a:buChar char="•"/>
            </a:pPr>
            <a:r>
              <a:rPr lang="en-US" sz="389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In a three‑month simulation, the noise trader can win the leaderboard; in a three‑year fund, disciplined process and risk management win for the client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13578" y="54425"/>
            <a:ext cx="6460844" cy="1748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227"/>
              </a:lnSpc>
              <a:spcBef>
                <a:spcPct val="0"/>
              </a:spcBef>
            </a:pPr>
            <a:r>
              <a:rPr lang="en-US" sz="10162" b="1" spc="-406">
                <a:solidFill>
                  <a:srgbClr val="000000"/>
                </a:solidFill>
                <a:latin typeface="TT Hoves Bold"/>
                <a:ea typeface="TT Hoves Bold"/>
                <a:cs typeface="TT Hoves Bold"/>
                <a:sym typeface="TT Hoves Bold"/>
              </a:rPr>
              <a:t>Conclusion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605245" y="4728333"/>
            <a:ext cx="1077509" cy="0"/>
          </a:xfrm>
          <a:prstGeom prst="line">
            <a:avLst/>
          </a:prstGeom>
          <a:ln w="95250" cap="flat">
            <a:solidFill>
              <a:srgbClr val="8165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flipH="1" flipV="1">
            <a:off x="-1612152" y="0"/>
            <a:ext cx="6614109" cy="10287000"/>
          </a:xfrm>
          <a:custGeom>
            <a:avLst/>
            <a:gdLst/>
            <a:ahLst/>
            <a:cxnLst/>
            <a:rect l="l" t="t" r="r" b="b"/>
            <a:pathLst>
              <a:path w="6614109" h="10287000">
                <a:moveTo>
                  <a:pt x="6614109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6614109" y="0"/>
                </a:lnTo>
                <a:lnTo>
                  <a:pt x="6614109" y="1028700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6003620" y="439472"/>
            <a:ext cx="1755822" cy="1178457"/>
          </a:xfrm>
          <a:custGeom>
            <a:avLst/>
            <a:gdLst/>
            <a:ahLst/>
            <a:cxnLst/>
            <a:rect l="l" t="t" r="r" b="b"/>
            <a:pathLst>
              <a:path w="1755822" h="1178457">
                <a:moveTo>
                  <a:pt x="0" y="0"/>
                </a:moveTo>
                <a:lnTo>
                  <a:pt x="1755822" y="0"/>
                </a:lnTo>
                <a:lnTo>
                  <a:pt x="1755822" y="1178456"/>
                </a:lnTo>
                <a:lnTo>
                  <a:pt x="0" y="117845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2904245" y="4693144"/>
            <a:ext cx="5143500" cy="5143500"/>
          </a:xfrm>
          <a:custGeom>
            <a:avLst/>
            <a:gdLst/>
            <a:ahLst/>
            <a:cxnLst/>
            <a:rect l="l" t="t" r="r" b="b"/>
            <a:pathLst>
              <a:path w="5143500" h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376704" y="2039317"/>
            <a:ext cx="4161242" cy="6236194"/>
          </a:xfrm>
          <a:custGeom>
            <a:avLst/>
            <a:gdLst/>
            <a:ahLst/>
            <a:cxnLst/>
            <a:rect l="l" t="t" r="r" b="b"/>
            <a:pathLst>
              <a:path w="4161242" h="6236194">
                <a:moveTo>
                  <a:pt x="0" y="0"/>
                </a:moveTo>
                <a:lnTo>
                  <a:pt x="4161242" y="0"/>
                </a:lnTo>
                <a:lnTo>
                  <a:pt x="4161242" y="6236194"/>
                </a:lnTo>
                <a:lnTo>
                  <a:pt x="0" y="62361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3253267" y="952638"/>
            <a:ext cx="11781465" cy="3347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40"/>
              </a:lnSpc>
            </a:pPr>
            <a:r>
              <a:rPr lang="en-US" sz="9600" b="1" spc="-384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Thank you for listening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86698" y="5062164"/>
            <a:ext cx="7314605" cy="788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We are open for questions!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83914" y="8199311"/>
            <a:ext cx="6120172" cy="1637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8"/>
              </a:lnSpc>
              <a:spcBef>
                <a:spcPct val="0"/>
              </a:spcBef>
            </a:pPr>
            <a:r>
              <a:rPr lang="en-US" sz="3806" u="sng">
                <a:solidFill>
                  <a:srgbClr val="000000"/>
                </a:solidFill>
                <a:latin typeface="TT Hoves"/>
                <a:ea typeface="TT Hoves"/>
                <a:cs typeface="TT Hoves"/>
                <a:sym typeface="TT Hoves"/>
              </a:rPr>
              <a:t>Fancy a ‘pint’ and ‘brownies’?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1051</Words>
  <Application>Microsoft Office PowerPoint</Application>
  <PresentationFormat>Custom</PresentationFormat>
  <Paragraphs>168</Paragraphs>
  <Slides>20</Slides>
  <Notes>1</Notes>
  <HiddenSlides>0</HiddenSlides>
  <MMClips>22</MMClips>
  <ScaleCrop>false</ScaleCrop>
  <HeadingPairs>
    <vt:vector size="8" baseType="variant">
      <vt:variant>
        <vt:lpstr>Fonts Used</vt:lpstr>
      </vt:variant>
      <vt:variant>
        <vt:i4>20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42" baseType="lpstr">
      <vt:lpstr>Open Sans 1</vt:lpstr>
      <vt:lpstr>Poppins</vt:lpstr>
      <vt:lpstr>Calibri</vt:lpstr>
      <vt:lpstr>Poppins Bold</vt:lpstr>
      <vt:lpstr>Roboto Bold</vt:lpstr>
      <vt:lpstr>Roboto</vt:lpstr>
      <vt:lpstr>TT Hoves Bold</vt:lpstr>
      <vt:lpstr>TT Hoves Italics</vt:lpstr>
      <vt:lpstr>Open Sans 2 Bold</vt:lpstr>
      <vt:lpstr>Open Sauce Bold</vt:lpstr>
      <vt:lpstr>Canva Sans Bold</vt:lpstr>
      <vt:lpstr>Open Sauce</vt:lpstr>
      <vt:lpstr>Open Sauce Heavy</vt:lpstr>
      <vt:lpstr>Arial</vt:lpstr>
      <vt:lpstr>Bricolage Grotesque</vt:lpstr>
      <vt:lpstr>Open Sans 1 Bold</vt:lpstr>
      <vt:lpstr>TT Hoves</vt:lpstr>
      <vt:lpstr>Open Sauce Light</vt:lpstr>
      <vt:lpstr>Canva Sans</vt:lpstr>
      <vt:lpstr>Comic Sans Bold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Investment Challenge - Slide Deck</dc:title>
  <cp:lastModifiedBy>Kartavya Jharwal Jharwal</cp:lastModifiedBy>
  <cp:revision>2</cp:revision>
  <dcterms:created xsi:type="dcterms:W3CDTF">2006-08-16T00:00:00Z</dcterms:created>
  <dcterms:modified xsi:type="dcterms:W3CDTF">2026-04-19T20:18:28Z</dcterms:modified>
  <dc:identifier>DAHG08-qKJ8</dc:identifier>
</cp:coreProperties>
</file>